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9" r:id="rId4"/>
    <p:sldId id="280" r:id="rId5"/>
    <p:sldId id="277" r:id="rId6"/>
    <p:sldId id="281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2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>
        <p:scale>
          <a:sx n="75" d="100"/>
          <a:sy n="75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DD8B5-2F07-42FE-8EF7-D83A4346CB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ECA1D-9638-4EAD-8D40-0F9C4752A505}">
      <dgm:prSet phldrT="[Text]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SYMPTOMS</a:t>
          </a:r>
          <a:endParaRPr lang="en-US" dirty="0"/>
        </a:p>
      </dgm:t>
    </dgm:pt>
    <dgm:pt modelId="{26EDBAF9-22D6-44AB-AEB7-F03F59F0594B}" type="parTrans" cxnId="{2B4EA7FC-3A35-49B3-B8BC-682BEACCE8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7C07A3-4033-4783-BCAD-5AADADDE04F0}" type="sibTrans" cxnId="{2B4EA7FC-3A35-49B3-B8BC-682BEACCE8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C8B9DE-7E4D-40AC-BD5B-3E4CB879592C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Traffic Congestion</a:t>
          </a:r>
          <a:endParaRPr lang="en-US" sz="2200" dirty="0"/>
        </a:p>
      </dgm:t>
    </dgm:pt>
    <dgm:pt modelId="{555728DC-5998-454E-9781-6B72E5A9F414}" type="parTrans" cxnId="{1E0628C6-F02B-4AF9-80F9-8789D65ADA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374126-09FF-4E28-95CF-F53582A56B07}" type="sibTrans" cxnId="{1E0628C6-F02B-4AF9-80F9-8789D65ADA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35C04B-31DF-4DAF-AFF6-AFF6F9654051}">
      <dgm:prSet phldrT="[Text]" custT="1"/>
      <dgm:spPr/>
      <dgm:t>
        <a:bodyPr/>
        <a:lstStyle/>
        <a:p>
          <a:pPr>
            <a:lnSpc>
              <a:spcPts val="2000"/>
            </a:lnSpc>
          </a:pPr>
          <a:endParaRPr lang="en-US" sz="2200" dirty="0"/>
        </a:p>
      </dgm:t>
    </dgm:pt>
    <dgm:pt modelId="{55D17AFC-2DDF-487E-B1BB-072FCBD82322}" type="parTrans" cxnId="{D64B70E5-FE68-4093-A70D-97DCAFE335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57237F-41F0-44C2-BEA8-CE178575AFC2}" type="sibTrans" cxnId="{D64B70E5-FE68-4093-A70D-97DCAFE335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0E8353-A3B1-461B-B722-716316EB2019}">
      <dgm:prSet phldrT="[Text]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DIAGNOSIS</a:t>
          </a:r>
          <a:endParaRPr lang="en-US" dirty="0"/>
        </a:p>
      </dgm:t>
    </dgm:pt>
    <dgm:pt modelId="{0292F039-32EB-4F61-92FF-A9082B94D537}" type="parTrans" cxnId="{061A042F-DC56-4F7C-AFAD-96153D9E1C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768CAC-4A6F-4E8F-8AFA-61A7F31F0F22}" type="sibTrans" cxnId="{061A042F-DC56-4F7C-AFAD-96153D9E1C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447D26-58BE-43E9-A275-F1F7E6E831D7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Income led vehicle ownership &amp; use</a:t>
          </a:r>
          <a:endParaRPr lang="en-US" sz="2200" dirty="0"/>
        </a:p>
      </dgm:t>
    </dgm:pt>
    <dgm:pt modelId="{D6A03E60-E314-448F-A4E2-B74FA5B704DC}" type="parTrans" cxnId="{E17789F6-76D5-4103-BE19-2C67443EE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FC42B6-4758-4D50-9398-C0019805FBF3}" type="sibTrans" cxnId="{E17789F6-76D5-4103-BE19-2C67443EE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8E392F-DA01-4486-85C4-F96C87C9E3A7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Supply of Road Space cannot keep up</a:t>
          </a:r>
          <a:endParaRPr lang="en-US" sz="2200" dirty="0"/>
        </a:p>
      </dgm:t>
    </dgm:pt>
    <dgm:pt modelId="{3839C148-FD8F-4E4B-841C-DC7C2EF1B7E2}" type="parTrans" cxnId="{BA1A5CAF-A8B6-432D-8EBA-9E7E5C52AF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B5C2CE-E29B-4035-B743-BC84A531F50C}" type="sibTrans" cxnId="{BA1A5CAF-A8B6-432D-8EBA-9E7E5C52AF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443FB3-5152-432F-BA15-F7CBF2C522D4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PROGNOSIS</a:t>
          </a:r>
          <a:endParaRPr lang="en-US" dirty="0"/>
        </a:p>
      </dgm:t>
    </dgm:pt>
    <dgm:pt modelId="{DCBB71F2-8889-46AE-BD6F-9246953D6B1E}" type="parTrans" cxnId="{2CCF7A6E-3724-4051-B1E4-339295FEF5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1F445B-30FC-4A03-B4DC-B641F0CDA78E}" type="sibTrans" cxnId="{2CCF7A6E-3724-4051-B1E4-339295FEF5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1EC8098-134E-4E8B-9562-B08B9AE571A2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Public Understanding </a:t>
          </a:r>
          <a:endParaRPr lang="en-US" sz="2200" dirty="0"/>
        </a:p>
      </dgm:t>
    </dgm:pt>
    <dgm:pt modelId="{F03BF209-6543-4584-A67B-F89165D9AFA8}" type="parTrans" cxnId="{D0A5E7BA-FA49-4678-90CC-CC21F6B537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0641C2-BEAF-49B2-966B-29F2A4283088}" type="sibTrans" cxnId="{D0A5E7BA-FA49-4678-90CC-CC21F6B537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E94356-E48A-4672-AF7F-8C624A688D19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Integrate PT to Economic/Urban Policy </a:t>
          </a:r>
          <a:endParaRPr lang="en-US" sz="2200" dirty="0"/>
        </a:p>
      </dgm:t>
    </dgm:pt>
    <dgm:pt modelId="{1C2A98DC-D237-41A9-A158-B6367852AFD3}" type="parTrans" cxnId="{188BCE28-3193-42F1-AE32-5601357A97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69A7BF-3E68-4330-9BD5-9CA9E7263B5B}" type="sibTrans" cxnId="{188BCE28-3193-42F1-AE32-5601357A97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139A63-5A0E-4CC5-A4E9-8948140A4AE5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Transport has Poor Policy alignment</a:t>
          </a:r>
          <a:endParaRPr lang="en-US" sz="2200" dirty="0"/>
        </a:p>
      </dgm:t>
    </dgm:pt>
    <dgm:pt modelId="{3DFA3DBC-AC32-4D6F-AEAE-AAE41435E938}" type="parTrans" cxnId="{5A7EDFCD-17D2-4E05-9FD1-ACC9FABD9D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1E3EDD-D501-4E85-A226-3568438C1B97}" type="sibTrans" cxnId="{5A7EDFCD-17D2-4E05-9FD1-ACC9FABD9D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368F12-F76E-44B9-8DCA-3FA2A8EA9D74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Loss of Urban Space</a:t>
          </a:r>
          <a:endParaRPr lang="en-US" sz="2200" dirty="0"/>
        </a:p>
      </dgm:t>
    </dgm:pt>
    <dgm:pt modelId="{4080205B-9185-46EA-8526-71055BF4A982}" type="parTrans" cxnId="{17C0CD4E-5855-48EB-9F1A-0AC8B9A241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1169F2-A48F-4B47-87BB-7423C47B9E34}" type="sibTrans" cxnId="{17C0CD4E-5855-48EB-9F1A-0AC8B9A241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A6FFA7-4D21-40EE-A887-690BD51977E1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Deteriorating Quality of Life</a:t>
          </a:r>
          <a:endParaRPr lang="en-US" sz="2200" dirty="0"/>
        </a:p>
      </dgm:t>
    </dgm:pt>
    <dgm:pt modelId="{E3A9A2C6-E557-48B1-9314-E111DF0B5265}" type="parTrans" cxnId="{86F3EA0F-959B-4307-9E68-BBFC68DE13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DE3085-B246-4255-85AE-D17A7849BCBC}" type="sibTrans" cxnId="{86F3EA0F-959B-4307-9E68-BBFC68DE13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F31521-C7D5-486C-9BC7-19855A431DF0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High Investment on Transport </a:t>
          </a:r>
          <a:endParaRPr lang="en-US" sz="2200" dirty="0"/>
        </a:p>
      </dgm:t>
    </dgm:pt>
    <dgm:pt modelId="{6AF85169-67FA-4142-870C-A9EB94FD1E09}" type="parTrans" cxnId="{02CA84F8-5F4C-443B-A046-450BBB6BA094}">
      <dgm:prSet/>
      <dgm:spPr/>
      <dgm:t>
        <a:bodyPr/>
        <a:lstStyle/>
        <a:p>
          <a:endParaRPr lang="en-US"/>
        </a:p>
      </dgm:t>
    </dgm:pt>
    <dgm:pt modelId="{47294477-9E31-4766-94EE-EDB162B1D2E3}" type="sibTrans" cxnId="{02CA84F8-5F4C-443B-A046-450BBB6BA094}">
      <dgm:prSet/>
      <dgm:spPr/>
      <dgm:t>
        <a:bodyPr/>
        <a:lstStyle/>
        <a:p>
          <a:endParaRPr lang="en-US"/>
        </a:p>
      </dgm:t>
    </dgm:pt>
    <dgm:pt modelId="{3F19155F-573B-4F87-82E5-9F1F17A9F322}">
      <dgm:prSet phldrT="[Text]" custT="1"/>
      <dgm:spPr/>
      <dgm:t>
        <a:bodyPr/>
        <a:lstStyle/>
        <a:p>
          <a:pPr>
            <a:lnSpc>
              <a:spcPts val="2000"/>
            </a:lnSpc>
          </a:pPr>
          <a:endParaRPr lang="en-US" sz="2200" dirty="0"/>
        </a:p>
      </dgm:t>
    </dgm:pt>
    <dgm:pt modelId="{029C11D3-F183-4A93-978B-CB38E8145EC6}" type="parTrans" cxnId="{C4F7C854-1190-487E-9BA4-61E1897C91B4}">
      <dgm:prSet/>
      <dgm:spPr/>
      <dgm:t>
        <a:bodyPr/>
        <a:lstStyle/>
        <a:p>
          <a:endParaRPr lang="en-US"/>
        </a:p>
      </dgm:t>
    </dgm:pt>
    <dgm:pt modelId="{9B7E5588-0B16-4917-8F16-AD5D4E71AFC0}" type="sibTrans" cxnId="{C4F7C854-1190-487E-9BA4-61E1897C91B4}">
      <dgm:prSet/>
      <dgm:spPr/>
      <dgm:t>
        <a:bodyPr/>
        <a:lstStyle/>
        <a:p>
          <a:endParaRPr lang="en-US"/>
        </a:p>
      </dgm:t>
    </dgm:pt>
    <dgm:pt modelId="{4D4B63C3-B965-4AF5-A822-E36F1E8FCC18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Deterioration in PT &amp; Poor Public Image</a:t>
          </a:r>
          <a:endParaRPr lang="en-US" sz="2200" dirty="0"/>
        </a:p>
      </dgm:t>
    </dgm:pt>
    <dgm:pt modelId="{E4B0EDEA-D03A-4F4A-AC95-CE356BFCA4D9}" type="parTrans" cxnId="{77219CE5-F33C-4992-9F9E-D2808D4CEE93}">
      <dgm:prSet/>
      <dgm:spPr/>
      <dgm:t>
        <a:bodyPr/>
        <a:lstStyle/>
        <a:p>
          <a:endParaRPr lang="en-US"/>
        </a:p>
      </dgm:t>
    </dgm:pt>
    <dgm:pt modelId="{512602A3-7D98-49A3-A475-ADCF32445299}" type="sibTrans" cxnId="{77219CE5-F33C-4992-9F9E-D2808D4CEE93}">
      <dgm:prSet/>
      <dgm:spPr/>
      <dgm:t>
        <a:bodyPr/>
        <a:lstStyle/>
        <a:p>
          <a:endParaRPr lang="en-US"/>
        </a:p>
      </dgm:t>
    </dgm:pt>
    <dgm:pt modelId="{E4B50FC3-20B7-4071-9C1F-4AF65F513881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Political Conviction</a:t>
          </a:r>
          <a:endParaRPr lang="en-US" sz="2200" dirty="0"/>
        </a:p>
      </dgm:t>
    </dgm:pt>
    <dgm:pt modelId="{F8D6AD17-DC79-43F4-A397-6EEAA33EF0A6}" type="parTrans" cxnId="{07FB629F-AFF9-4CC4-8D00-D75DBFD03EB8}">
      <dgm:prSet/>
      <dgm:spPr/>
      <dgm:t>
        <a:bodyPr/>
        <a:lstStyle/>
        <a:p>
          <a:endParaRPr lang="en-US"/>
        </a:p>
      </dgm:t>
    </dgm:pt>
    <dgm:pt modelId="{C24FC884-9792-40FB-A116-59E481729492}" type="sibTrans" cxnId="{07FB629F-AFF9-4CC4-8D00-D75DBFD03EB8}">
      <dgm:prSet/>
      <dgm:spPr/>
      <dgm:t>
        <a:bodyPr/>
        <a:lstStyle/>
        <a:p>
          <a:endParaRPr lang="en-US"/>
        </a:p>
      </dgm:t>
    </dgm:pt>
    <dgm:pt modelId="{F88D0734-E7D8-44CB-9898-643A35D2A0A1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en-US" sz="2200" dirty="0" smtClean="0"/>
            <a:t>Increase Investment in HQ Urban PT</a:t>
          </a:r>
          <a:endParaRPr lang="en-US" sz="2200" dirty="0"/>
        </a:p>
      </dgm:t>
    </dgm:pt>
    <dgm:pt modelId="{37D5681B-5908-45BD-8BA0-3AAE81A52462}" type="parTrans" cxnId="{4FF5238D-B283-4873-9403-315ACF99F38F}">
      <dgm:prSet/>
      <dgm:spPr/>
      <dgm:t>
        <a:bodyPr/>
        <a:lstStyle/>
        <a:p>
          <a:endParaRPr lang="en-US"/>
        </a:p>
      </dgm:t>
    </dgm:pt>
    <dgm:pt modelId="{773C1A01-6323-4802-87B0-B499C04CA635}" type="sibTrans" cxnId="{4FF5238D-B283-4873-9403-315ACF99F38F}">
      <dgm:prSet/>
      <dgm:spPr/>
      <dgm:t>
        <a:bodyPr/>
        <a:lstStyle/>
        <a:p>
          <a:endParaRPr lang="en-US"/>
        </a:p>
      </dgm:t>
    </dgm:pt>
    <dgm:pt modelId="{24773084-18D2-4EE2-8E4A-003BA44B8F3B}" type="pres">
      <dgm:prSet presAssocID="{03ADD8B5-2F07-42FE-8EF7-D83A4346CB5B}" presName="Name0" presStyleCnt="0">
        <dgm:presLayoutVars>
          <dgm:dir/>
          <dgm:animLvl val="lvl"/>
          <dgm:resizeHandles val="exact"/>
        </dgm:presLayoutVars>
      </dgm:prSet>
      <dgm:spPr/>
    </dgm:pt>
    <dgm:pt modelId="{9FEF8DD9-67D2-4622-9F3B-29B997599AF1}" type="pres">
      <dgm:prSet presAssocID="{0A6ECA1D-9638-4EAD-8D40-0F9C4752A505}" presName="linNode" presStyleCnt="0"/>
      <dgm:spPr/>
    </dgm:pt>
    <dgm:pt modelId="{106BC8F6-D535-4959-B33C-57E12DA919B8}" type="pres">
      <dgm:prSet presAssocID="{0A6ECA1D-9638-4EAD-8D40-0F9C4752A5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D2BC0-6BF6-4231-968A-C4B25ED0DE3A}" type="pres">
      <dgm:prSet presAssocID="{0A6ECA1D-9638-4EAD-8D40-0F9C4752A505}" presName="descendantText" presStyleLbl="alignAccFollowNode1" presStyleIdx="0" presStyleCnt="3" custScaleX="167818" custScaleY="113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62B57-5FF1-43FB-8912-3F7B2F41228B}" type="pres">
      <dgm:prSet presAssocID="{5A7C07A3-4033-4783-BCAD-5AADADDE04F0}" presName="sp" presStyleCnt="0"/>
      <dgm:spPr/>
    </dgm:pt>
    <dgm:pt modelId="{F837DB43-A1BA-4A02-9E2C-5DD1CA4A1A6D}" type="pres">
      <dgm:prSet presAssocID="{2B0E8353-A3B1-461B-B722-716316EB2019}" presName="linNode" presStyleCnt="0"/>
      <dgm:spPr/>
    </dgm:pt>
    <dgm:pt modelId="{4303F74F-DAD7-4AC4-B42C-BD1FFC4A0BFD}" type="pres">
      <dgm:prSet presAssocID="{2B0E8353-A3B1-461B-B722-716316EB2019}" presName="parentText" presStyleLbl="node1" presStyleIdx="1" presStyleCnt="3" custScaleX="69753">
        <dgm:presLayoutVars>
          <dgm:chMax val="1"/>
          <dgm:bulletEnabled val="1"/>
        </dgm:presLayoutVars>
      </dgm:prSet>
      <dgm:spPr/>
    </dgm:pt>
    <dgm:pt modelId="{6A6E5BEB-1195-44CE-8C06-65385A454B58}" type="pres">
      <dgm:prSet presAssocID="{2B0E8353-A3B1-461B-B722-716316EB2019}" presName="descendantText" presStyleLbl="alignAccFollowNode1" presStyleIdx="1" presStyleCnt="3" custScaleX="116786" custScaleY="116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F89DC-5EF8-4568-B0DB-7DADE16FF316}" type="pres">
      <dgm:prSet presAssocID="{5A768CAC-4A6F-4E8F-8AFA-61A7F31F0F22}" presName="sp" presStyleCnt="0"/>
      <dgm:spPr/>
    </dgm:pt>
    <dgm:pt modelId="{7E358F68-271B-4641-A459-BC07127D3C7B}" type="pres">
      <dgm:prSet presAssocID="{3D443FB3-5152-432F-BA15-F7CBF2C522D4}" presName="linNode" presStyleCnt="0"/>
      <dgm:spPr/>
    </dgm:pt>
    <dgm:pt modelId="{E57E28F6-BDB2-48DF-A96D-7AB0FF3DEF5D}" type="pres">
      <dgm:prSet presAssocID="{3D443FB3-5152-432F-BA15-F7CBF2C522D4}" presName="parentText" presStyleLbl="node1" presStyleIdx="2" presStyleCnt="3" custScaleX="69753">
        <dgm:presLayoutVars>
          <dgm:chMax val="1"/>
          <dgm:bulletEnabled val="1"/>
        </dgm:presLayoutVars>
      </dgm:prSet>
      <dgm:spPr/>
    </dgm:pt>
    <dgm:pt modelId="{4EF9E771-7443-4983-9D5C-CC127D9D405C}" type="pres">
      <dgm:prSet presAssocID="{3D443FB3-5152-432F-BA15-F7CBF2C522D4}" presName="descendantText" presStyleLbl="alignAccFollowNode1" presStyleIdx="2" presStyleCnt="3" custScaleX="116811" custScaleY="10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7C854-1190-487E-9BA4-61E1897C91B4}" srcId="{0A6ECA1D-9638-4EAD-8D40-0F9C4752A505}" destId="{3F19155F-573B-4F87-82E5-9F1F17A9F322}" srcOrd="0" destOrd="0" parTransId="{029C11D3-F183-4A93-978B-CB38E8145EC6}" sibTransId="{9B7E5588-0B16-4917-8F16-AD5D4E71AFC0}"/>
    <dgm:cxn modelId="{77219CE5-F33C-4992-9F9E-D2808D4CEE93}" srcId="{2B0E8353-A3B1-461B-B722-716316EB2019}" destId="{4D4B63C3-B965-4AF5-A822-E36F1E8FCC18}" srcOrd="2" destOrd="0" parTransId="{E4B0EDEA-D03A-4F4A-AC95-CE356BFCA4D9}" sibTransId="{512602A3-7D98-49A3-A475-ADCF32445299}"/>
    <dgm:cxn modelId="{9192639F-82E5-4857-A448-CA8E912B5CC5}" type="presOf" srcId="{ABA6FFA7-4D21-40EE-A887-690BD51977E1}" destId="{83CD2BC0-6BF6-4231-968A-C4B25ED0DE3A}" srcOrd="0" destOrd="3" presId="urn:microsoft.com/office/officeart/2005/8/layout/vList5"/>
    <dgm:cxn modelId="{188BCE28-3193-42F1-AE32-5601357A9774}" srcId="{3D443FB3-5152-432F-BA15-F7CBF2C522D4}" destId="{72E94356-E48A-4672-AF7F-8C624A688D19}" srcOrd="3" destOrd="0" parTransId="{1C2A98DC-D237-41A9-A158-B6367852AFD3}" sibTransId="{D169A7BF-3E68-4330-9BD5-9CA9E7263B5B}"/>
    <dgm:cxn modelId="{4FF5238D-B283-4873-9403-315ACF99F38F}" srcId="{3D443FB3-5152-432F-BA15-F7CBF2C522D4}" destId="{F88D0734-E7D8-44CB-9898-643A35D2A0A1}" srcOrd="2" destOrd="0" parTransId="{37D5681B-5908-45BD-8BA0-3AAE81A52462}" sibTransId="{773C1A01-6323-4802-87B0-B499C04CA635}"/>
    <dgm:cxn modelId="{17C0CD4E-5855-48EB-9F1A-0AC8B9A241EF}" srcId="{0A6ECA1D-9638-4EAD-8D40-0F9C4752A505}" destId="{AD368F12-F76E-44B9-8DCA-3FA2A8EA9D74}" srcOrd="2" destOrd="0" parTransId="{4080205B-9185-46EA-8526-71055BF4A982}" sibTransId="{A71169F2-A48F-4B47-87BB-7423C47B9E34}"/>
    <dgm:cxn modelId="{A1FC3DCE-DCBE-42EB-8E66-4709F5E4AE1D}" type="presOf" srcId="{3DC8B9DE-7E4D-40AC-BD5B-3E4CB879592C}" destId="{83CD2BC0-6BF6-4231-968A-C4B25ED0DE3A}" srcOrd="0" destOrd="1" presId="urn:microsoft.com/office/officeart/2005/8/layout/vList5"/>
    <dgm:cxn modelId="{2B4EA7FC-3A35-49B3-B8BC-682BEACCE813}" srcId="{03ADD8B5-2F07-42FE-8EF7-D83A4346CB5B}" destId="{0A6ECA1D-9638-4EAD-8D40-0F9C4752A505}" srcOrd="0" destOrd="0" parTransId="{26EDBAF9-22D6-44AB-AEB7-F03F59F0594B}" sibTransId="{5A7C07A3-4033-4783-BCAD-5AADADDE04F0}"/>
    <dgm:cxn modelId="{DDF9D4BA-B761-4ECC-BB59-DEABF622A22D}" type="presOf" srcId="{5FF31521-C7D5-486C-9BC7-19855A431DF0}" destId="{83CD2BC0-6BF6-4231-968A-C4B25ED0DE3A}" srcOrd="0" destOrd="4" presId="urn:microsoft.com/office/officeart/2005/8/layout/vList5"/>
    <dgm:cxn modelId="{D64B70E5-FE68-4093-A70D-97DCAFE335EA}" srcId="{0A6ECA1D-9638-4EAD-8D40-0F9C4752A505}" destId="{CB35C04B-31DF-4DAF-AFF6-AFF6F9654051}" srcOrd="5" destOrd="0" parTransId="{55D17AFC-2DDF-487E-B1BB-072FCBD82322}" sibTransId="{0C57237F-41F0-44C2-BEA8-CE178575AFC2}"/>
    <dgm:cxn modelId="{4BFC4C97-459D-459C-B26A-0AC2E27BFC36}" type="presOf" srcId="{0A6ECA1D-9638-4EAD-8D40-0F9C4752A505}" destId="{106BC8F6-D535-4959-B33C-57E12DA919B8}" srcOrd="0" destOrd="0" presId="urn:microsoft.com/office/officeart/2005/8/layout/vList5"/>
    <dgm:cxn modelId="{B983A6BC-E9BA-4127-AB0D-1A211ED70FF1}" type="presOf" srcId="{CB35C04B-31DF-4DAF-AFF6-AFF6F9654051}" destId="{83CD2BC0-6BF6-4231-968A-C4B25ED0DE3A}" srcOrd="0" destOrd="5" presId="urn:microsoft.com/office/officeart/2005/8/layout/vList5"/>
    <dgm:cxn modelId="{1E0628C6-F02B-4AF9-80F9-8789D65ADAD4}" srcId="{0A6ECA1D-9638-4EAD-8D40-0F9C4752A505}" destId="{3DC8B9DE-7E4D-40AC-BD5B-3E4CB879592C}" srcOrd="1" destOrd="0" parTransId="{555728DC-5998-454E-9781-6B72E5A9F414}" sibTransId="{32374126-09FF-4E28-95CF-F53582A56B07}"/>
    <dgm:cxn modelId="{95C711B7-3533-42BD-B57A-38866856C48B}" type="presOf" srcId="{70139A63-5A0E-4CC5-A4E9-8948140A4AE5}" destId="{6A6E5BEB-1195-44CE-8C06-65385A454B58}" srcOrd="0" destOrd="3" presId="urn:microsoft.com/office/officeart/2005/8/layout/vList5"/>
    <dgm:cxn modelId="{D0A5E7BA-FA49-4678-90CC-CC21F6B537D2}" srcId="{3D443FB3-5152-432F-BA15-F7CBF2C522D4}" destId="{61EC8098-134E-4E8B-9562-B08B9AE571A2}" srcOrd="0" destOrd="0" parTransId="{F03BF209-6543-4584-A67B-F89165D9AFA8}" sibTransId="{DB0641C2-BEAF-49B2-966B-29F2A4283088}"/>
    <dgm:cxn modelId="{21CAB02E-3C59-4F34-A786-D59C8EEAAD04}" type="presOf" srcId="{3F19155F-573B-4F87-82E5-9F1F17A9F322}" destId="{83CD2BC0-6BF6-4231-968A-C4B25ED0DE3A}" srcOrd="0" destOrd="0" presId="urn:microsoft.com/office/officeart/2005/8/layout/vList5"/>
    <dgm:cxn modelId="{86F3EA0F-959B-4307-9E68-BBFC68DE1324}" srcId="{0A6ECA1D-9638-4EAD-8D40-0F9C4752A505}" destId="{ABA6FFA7-4D21-40EE-A887-690BD51977E1}" srcOrd="3" destOrd="0" parTransId="{E3A9A2C6-E557-48B1-9314-E111DF0B5265}" sibTransId="{2DDE3085-B246-4255-85AE-D17A7849BCBC}"/>
    <dgm:cxn modelId="{A407CEB1-6268-4520-88DC-31D82F9E98C9}" type="presOf" srcId="{03ADD8B5-2F07-42FE-8EF7-D83A4346CB5B}" destId="{24773084-18D2-4EE2-8E4A-003BA44B8F3B}" srcOrd="0" destOrd="0" presId="urn:microsoft.com/office/officeart/2005/8/layout/vList5"/>
    <dgm:cxn modelId="{592C543C-2407-4CE4-BAEF-4A0DEF55A154}" type="presOf" srcId="{E4B50FC3-20B7-4071-9C1F-4AF65F513881}" destId="{4EF9E771-7443-4983-9D5C-CC127D9D405C}" srcOrd="0" destOrd="1" presId="urn:microsoft.com/office/officeart/2005/8/layout/vList5"/>
    <dgm:cxn modelId="{78A94CE6-D59D-4261-B682-F1459F7B6ED5}" type="presOf" srcId="{AD368F12-F76E-44B9-8DCA-3FA2A8EA9D74}" destId="{83CD2BC0-6BF6-4231-968A-C4B25ED0DE3A}" srcOrd="0" destOrd="2" presId="urn:microsoft.com/office/officeart/2005/8/layout/vList5"/>
    <dgm:cxn modelId="{1FBA319A-ACB2-4A34-A182-04E7230C99F1}" type="presOf" srcId="{2B0E8353-A3B1-461B-B722-716316EB2019}" destId="{4303F74F-DAD7-4AC4-B42C-BD1FFC4A0BFD}" srcOrd="0" destOrd="0" presId="urn:microsoft.com/office/officeart/2005/8/layout/vList5"/>
    <dgm:cxn modelId="{02CA84F8-5F4C-443B-A046-450BBB6BA094}" srcId="{0A6ECA1D-9638-4EAD-8D40-0F9C4752A505}" destId="{5FF31521-C7D5-486C-9BC7-19855A431DF0}" srcOrd="4" destOrd="0" parTransId="{6AF85169-67FA-4142-870C-A9EB94FD1E09}" sibTransId="{47294477-9E31-4766-94EE-EDB162B1D2E3}"/>
    <dgm:cxn modelId="{21BE6FC3-3475-40A2-8A44-CD9CEB6E4203}" type="presOf" srcId="{F88D0734-E7D8-44CB-9898-643A35D2A0A1}" destId="{4EF9E771-7443-4983-9D5C-CC127D9D405C}" srcOrd="0" destOrd="2" presId="urn:microsoft.com/office/officeart/2005/8/layout/vList5"/>
    <dgm:cxn modelId="{5A7EDFCD-17D2-4E05-9FD1-ACC9FABD9DFD}" srcId="{2B0E8353-A3B1-461B-B722-716316EB2019}" destId="{70139A63-5A0E-4CC5-A4E9-8948140A4AE5}" srcOrd="3" destOrd="0" parTransId="{3DFA3DBC-AC32-4D6F-AEAE-AAE41435E938}" sibTransId="{0F1E3EDD-D501-4E85-A226-3568438C1B97}"/>
    <dgm:cxn modelId="{2CCF7A6E-3724-4051-B1E4-339295FEF5A8}" srcId="{03ADD8B5-2F07-42FE-8EF7-D83A4346CB5B}" destId="{3D443FB3-5152-432F-BA15-F7CBF2C522D4}" srcOrd="2" destOrd="0" parTransId="{DCBB71F2-8889-46AE-BD6F-9246953D6B1E}" sibTransId="{071F445B-30FC-4A03-B4DC-B641F0CDA78E}"/>
    <dgm:cxn modelId="{BA1A5CAF-A8B6-432D-8EBA-9E7E5C52AF59}" srcId="{2B0E8353-A3B1-461B-B722-716316EB2019}" destId="{658E392F-DA01-4486-85C4-F96C87C9E3A7}" srcOrd="1" destOrd="0" parTransId="{3839C148-FD8F-4E4B-841C-DC7C2EF1B7E2}" sibTransId="{95B5C2CE-E29B-4035-B743-BC84A531F50C}"/>
    <dgm:cxn modelId="{07FB629F-AFF9-4CC4-8D00-D75DBFD03EB8}" srcId="{3D443FB3-5152-432F-BA15-F7CBF2C522D4}" destId="{E4B50FC3-20B7-4071-9C1F-4AF65F513881}" srcOrd="1" destOrd="0" parTransId="{F8D6AD17-DC79-43F4-A397-6EEAA33EF0A6}" sibTransId="{C24FC884-9792-40FB-A116-59E481729492}"/>
    <dgm:cxn modelId="{7DE2E01D-C5AC-481F-B715-332A7F1FDCCA}" type="presOf" srcId="{39447D26-58BE-43E9-A275-F1F7E6E831D7}" destId="{6A6E5BEB-1195-44CE-8C06-65385A454B58}" srcOrd="0" destOrd="0" presId="urn:microsoft.com/office/officeart/2005/8/layout/vList5"/>
    <dgm:cxn modelId="{622DB249-8254-4ECE-B284-1BE543050859}" type="presOf" srcId="{61EC8098-134E-4E8B-9562-B08B9AE571A2}" destId="{4EF9E771-7443-4983-9D5C-CC127D9D405C}" srcOrd="0" destOrd="0" presId="urn:microsoft.com/office/officeart/2005/8/layout/vList5"/>
    <dgm:cxn modelId="{526FF683-C809-4DDA-9E2C-6466D61035FE}" type="presOf" srcId="{72E94356-E48A-4672-AF7F-8C624A688D19}" destId="{4EF9E771-7443-4983-9D5C-CC127D9D405C}" srcOrd="0" destOrd="3" presId="urn:microsoft.com/office/officeart/2005/8/layout/vList5"/>
    <dgm:cxn modelId="{0BE6404B-AAEC-4E30-892A-0B4A37A94D5E}" type="presOf" srcId="{4D4B63C3-B965-4AF5-A822-E36F1E8FCC18}" destId="{6A6E5BEB-1195-44CE-8C06-65385A454B58}" srcOrd="0" destOrd="2" presId="urn:microsoft.com/office/officeart/2005/8/layout/vList5"/>
    <dgm:cxn modelId="{E17789F6-76D5-4103-BE19-2C67443EE7FF}" srcId="{2B0E8353-A3B1-461B-B722-716316EB2019}" destId="{39447D26-58BE-43E9-A275-F1F7E6E831D7}" srcOrd="0" destOrd="0" parTransId="{D6A03E60-E314-448F-A4E2-B74FA5B704DC}" sibTransId="{3EFC42B6-4758-4D50-9398-C0019805FBF3}"/>
    <dgm:cxn modelId="{9C50C494-4D61-4C1B-AA80-F1567C2A55CE}" type="presOf" srcId="{3D443FB3-5152-432F-BA15-F7CBF2C522D4}" destId="{E57E28F6-BDB2-48DF-A96D-7AB0FF3DEF5D}" srcOrd="0" destOrd="0" presId="urn:microsoft.com/office/officeart/2005/8/layout/vList5"/>
    <dgm:cxn modelId="{A8EA8FC6-7352-456C-993A-E77340B4A0F1}" type="presOf" srcId="{658E392F-DA01-4486-85C4-F96C87C9E3A7}" destId="{6A6E5BEB-1195-44CE-8C06-65385A454B58}" srcOrd="0" destOrd="1" presId="urn:microsoft.com/office/officeart/2005/8/layout/vList5"/>
    <dgm:cxn modelId="{061A042F-DC56-4F7C-AFAD-96153D9E1C55}" srcId="{03ADD8B5-2F07-42FE-8EF7-D83A4346CB5B}" destId="{2B0E8353-A3B1-461B-B722-716316EB2019}" srcOrd="1" destOrd="0" parTransId="{0292F039-32EB-4F61-92FF-A9082B94D537}" sibTransId="{5A768CAC-4A6F-4E8F-8AFA-61A7F31F0F22}"/>
    <dgm:cxn modelId="{7ACED865-3FD1-44CC-B136-F04D1CF0F715}" type="presParOf" srcId="{24773084-18D2-4EE2-8E4A-003BA44B8F3B}" destId="{9FEF8DD9-67D2-4622-9F3B-29B997599AF1}" srcOrd="0" destOrd="0" presId="urn:microsoft.com/office/officeart/2005/8/layout/vList5"/>
    <dgm:cxn modelId="{05C327E4-9DC5-4F0A-B380-3B292A943D15}" type="presParOf" srcId="{9FEF8DD9-67D2-4622-9F3B-29B997599AF1}" destId="{106BC8F6-D535-4959-B33C-57E12DA919B8}" srcOrd="0" destOrd="0" presId="urn:microsoft.com/office/officeart/2005/8/layout/vList5"/>
    <dgm:cxn modelId="{763EBBA4-6D02-4BB6-B89E-12C5F9B3A898}" type="presParOf" srcId="{9FEF8DD9-67D2-4622-9F3B-29B997599AF1}" destId="{83CD2BC0-6BF6-4231-968A-C4B25ED0DE3A}" srcOrd="1" destOrd="0" presId="urn:microsoft.com/office/officeart/2005/8/layout/vList5"/>
    <dgm:cxn modelId="{362A1366-3216-453C-BE8B-7F034EEF8C8D}" type="presParOf" srcId="{24773084-18D2-4EE2-8E4A-003BA44B8F3B}" destId="{0DE62B57-5FF1-43FB-8912-3F7B2F41228B}" srcOrd="1" destOrd="0" presId="urn:microsoft.com/office/officeart/2005/8/layout/vList5"/>
    <dgm:cxn modelId="{1B936947-4A99-46B9-8885-61ED857E6FC8}" type="presParOf" srcId="{24773084-18D2-4EE2-8E4A-003BA44B8F3B}" destId="{F837DB43-A1BA-4A02-9E2C-5DD1CA4A1A6D}" srcOrd="2" destOrd="0" presId="urn:microsoft.com/office/officeart/2005/8/layout/vList5"/>
    <dgm:cxn modelId="{5D54319B-8603-477B-B4AD-12BEE7D8923E}" type="presParOf" srcId="{F837DB43-A1BA-4A02-9E2C-5DD1CA4A1A6D}" destId="{4303F74F-DAD7-4AC4-B42C-BD1FFC4A0BFD}" srcOrd="0" destOrd="0" presId="urn:microsoft.com/office/officeart/2005/8/layout/vList5"/>
    <dgm:cxn modelId="{94D283E1-DCF3-4F67-A049-AE292B5F92F3}" type="presParOf" srcId="{F837DB43-A1BA-4A02-9E2C-5DD1CA4A1A6D}" destId="{6A6E5BEB-1195-44CE-8C06-65385A454B58}" srcOrd="1" destOrd="0" presId="urn:microsoft.com/office/officeart/2005/8/layout/vList5"/>
    <dgm:cxn modelId="{26DD7DCC-DB86-47EE-AA80-AC69FC29647B}" type="presParOf" srcId="{24773084-18D2-4EE2-8E4A-003BA44B8F3B}" destId="{22DF89DC-5EF8-4568-B0DB-7DADE16FF316}" srcOrd="3" destOrd="0" presId="urn:microsoft.com/office/officeart/2005/8/layout/vList5"/>
    <dgm:cxn modelId="{D5465287-835F-4FB5-8208-6B0085AAD8FF}" type="presParOf" srcId="{24773084-18D2-4EE2-8E4A-003BA44B8F3B}" destId="{7E358F68-271B-4641-A459-BC07127D3C7B}" srcOrd="4" destOrd="0" presId="urn:microsoft.com/office/officeart/2005/8/layout/vList5"/>
    <dgm:cxn modelId="{2D1C5C7F-9370-48E3-80E6-6554A82B381C}" type="presParOf" srcId="{7E358F68-271B-4641-A459-BC07127D3C7B}" destId="{E57E28F6-BDB2-48DF-A96D-7AB0FF3DEF5D}" srcOrd="0" destOrd="0" presId="urn:microsoft.com/office/officeart/2005/8/layout/vList5"/>
    <dgm:cxn modelId="{C75F2A2F-9416-4848-A25B-746824B7CC4C}" type="presParOf" srcId="{7E358F68-271B-4641-A459-BC07127D3C7B}" destId="{4EF9E771-7443-4983-9D5C-CC127D9D40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E34AA-E285-400F-992C-1FB29B9974F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1813B-DAF2-4381-8C90-E5499CD2A4D8}">
      <dgm:prSet phldrT="[Text]" custT="1"/>
      <dgm:spPr/>
      <dgm:t>
        <a:bodyPr/>
        <a:lstStyle/>
        <a:p>
          <a:r>
            <a:rPr lang="en-US" sz="1600" dirty="0" smtClean="0"/>
            <a:t>Increase in Personal Incomes </a:t>
          </a:r>
          <a:endParaRPr lang="en-US" sz="1600" dirty="0"/>
        </a:p>
      </dgm:t>
    </dgm:pt>
    <dgm:pt modelId="{50A0784A-B2FE-4B4D-B307-4D87EA0292DE}" type="parTrans" cxnId="{189F462E-65D3-416E-9248-47322E95ED53}">
      <dgm:prSet/>
      <dgm:spPr/>
      <dgm:t>
        <a:bodyPr/>
        <a:lstStyle/>
        <a:p>
          <a:endParaRPr lang="en-US" sz="2000"/>
        </a:p>
      </dgm:t>
    </dgm:pt>
    <dgm:pt modelId="{C4434DE8-025A-4ED8-95C9-7AFA8EE59855}" type="sibTrans" cxnId="{189F462E-65D3-416E-9248-47322E95ED53}">
      <dgm:prSet/>
      <dgm:spPr/>
      <dgm:t>
        <a:bodyPr/>
        <a:lstStyle/>
        <a:p>
          <a:endParaRPr lang="en-US" sz="2000"/>
        </a:p>
      </dgm:t>
    </dgm:pt>
    <dgm:pt modelId="{03475658-E87D-4C2D-8558-AAD7159D31A5}">
      <dgm:prSet phldrT="[Text]" custT="1"/>
      <dgm:spPr/>
      <dgm:t>
        <a:bodyPr/>
        <a:lstStyle/>
        <a:p>
          <a:r>
            <a:rPr lang="en-US" sz="1600" dirty="0" smtClean="0"/>
            <a:t>Lifestyle Change</a:t>
          </a:r>
          <a:endParaRPr lang="en-US" sz="1600" dirty="0"/>
        </a:p>
      </dgm:t>
    </dgm:pt>
    <dgm:pt modelId="{8EFF60AD-DCE4-403E-A7F0-2FB1BD803294}" type="parTrans" cxnId="{3B296861-010B-423C-A04D-9958B7D629B2}">
      <dgm:prSet/>
      <dgm:spPr/>
      <dgm:t>
        <a:bodyPr/>
        <a:lstStyle/>
        <a:p>
          <a:endParaRPr lang="en-US" sz="2000"/>
        </a:p>
      </dgm:t>
    </dgm:pt>
    <dgm:pt modelId="{E7A4A65F-8615-4CE5-A025-77445FEDF9C3}" type="sibTrans" cxnId="{3B296861-010B-423C-A04D-9958B7D629B2}">
      <dgm:prSet/>
      <dgm:spPr/>
      <dgm:t>
        <a:bodyPr/>
        <a:lstStyle/>
        <a:p>
          <a:endParaRPr lang="en-US" sz="2000"/>
        </a:p>
      </dgm:t>
    </dgm:pt>
    <dgm:pt modelId="{D9CFB7E5-3A5A-4D2B-947D-2B0550756062}">
      <dgm:prSet phldrT="[Text]" custT="1"/>
      <dgm:spPr/>
      <dgm:t>
        <a:bodyPr/>
        <a:lstStyle/>
        <a:p>
          <a:r>
            <a:rPr lang="en-US" sz="1600" dirty="0" smtClean="0"/>
            <a:t>Higher Demand for Road Space</a:t>
          </a:r>
          <a:endParaRPr lang="en-US" sz="1600" dirty="0"/>
        </a:p>
      </dgm:t>
    </dgm:pt>
    <dgm:pt modelId="{DC4184FD-7B29-45AD-8DDE-86D143FC0A19}" type="parTrans" cxnId="{B029B746-D113-48A8-860C-E0B4AE6566D4}">
      <dgm:prSet/>
      <dgm:spPr/>
      <dgm:t>
        <a:bodyPr/>
        <a:lstStyle/>
        <a:p>
          <a:endParaRPr lang="en-US" sz="2000"/>
        </a:p>
      </dgm:t>
    </dgm:pt>
    <dgm:pt modelId="{391FB66F-C7E6-4E74-BF4E-35FBE1D5403F}" type="sibTrans" cxnId="{B029B746-D113-48A8-860C-E0B4AE6566D4}">
      <dgm:prSet/>
      <dgm:spPr/>
      <dgm:t>
        <a:bodyPr/>
        <a:lstStyle/>
        <a:p>
          <a:endParaRPr lang="en-US" sz="2000"/>
        </a:p>
      </dgm:t>
    </dgm:pt>
    <dgm:pt modelId="{3E7F38A7-486C-40DE-9954-7E2CECECB284}">
      <dgm:prSet phldrT="[Text]" custT="1"/>
      <dgm:spPr/>
      <dgm:t>
        <a:bodyPr/>
        <a:lstStyle/>
        <a:p>
          <a:r>
            <a:rPr lang="en-US" sz="1600" dirty="0" smtClean="0"/>
            <a:t>Inability to Meet Capacity  Required</a:t>
          </a:r>
          <a:endParaRPr lang="en-US" sz="1600" dirty="0"/>
        </a:p>
      </dgm:t>
    </dgm:pt>
    <dgm:pt modelId="{673BE3A4-A2CF-4768-B4BC-CF0D040E3CFC}" type="parTrans" cxnId="{D625D4BB-A888-4B90-8B1F-77E1F3737E3B}">
      <dgm:prSet/>
      <dgm:spPr/>
      <dgm:t>
        <a:bodyPr/>
        <a:lstStyle/>
        <a:p>
          <a:endParaRPr lang="en-US" sz="2000"/>
        </a:p>
      </dgm:t>
    </dgm:pt>
    <dgm:pt modelId="{6704C268-1C02-483F-91CB-C89C5BF6C4DA}" type="sibTrans" cxnId="{D625D4BB-A888-4B90-8B1F-77E1F3737E3B}">
      <dgm:prSet/>
      <dgm:spPr/>
      <dgm:t>
        <a:bodyPr/>
        <a:lstStyle/>
        <a:p>
          <a:endParaRPr lang="en-US" sz="2000"/>
        </a:p>
      </dgm:t>
    </dgm:pt>
    <dgm:pt modelId="{0366B768-9ED1-4E47-9768-09DDD191B62F}">
      <dgm:prSet phldrT="[Text]" custT="1"/>
      <dgm:spPr/>
      <dgm:t>
        <a:bodyPr/>
        <a:lstStyle/>
        <a:p>
          <a:r>
            <a:rPr lang="en-US" sz="1600" dirty="0" smtClean="0"/>
            <a:t>External Losses Slows Economic Growth </a:t>
          </a:r>
          <a:endParaRPr lang="en-US" sz="1600" dirty="0"/>
        </a:p>
      </dgm:t>
    </dgm:pt>
    <dgm:pt modelId="{4DF5AA70-CFAF-4742-8C15-A7D89302A0CF}" type="parTrans" cxnId="{AA30E93B-955A-486B-AECB-E74755838402}">
      <dgm:prSet/>
      <dgm:spPr/>
      <dgm:t>
        <a:bodyPr/>
        <a:lstStyle/>
        <a:p>
          <a:endParaRPr lang="en-US" sz="2000"/>
        </a:p>
      </dgm:t>
    </dgm:pt>
    <dgm:pt modelId="{382A1F09-593C-4701-8A3B-D2B7540D6152}" type="sibTrans" cxnId="{AA30E93B-955A-486B-AECB-E74755838402}">
      <dgm:prSet/>
      <dgm:spPr/>
      <dgm:t>
        <a:bodyPr/>
        <a:lstStyle/>
        <a:p>
          <a:endParaRPr lang="en-US" sz="2000"/>
        </a:p>
      </dgm:t>
    </dgm:pt>
    <dgm:pt modelId="{E335CB78-9735-45A7-9FE5-B1D2EFA6DC37}">
      <dgm:prSet custT="1"/>
      <dgm:spPr/>
      <dgm:t>
        <a:bodyPr/>
        <a:lstStyle/>
        <a:p>
          <a:r>
            <a:rPr lang="en-US" sz="1600" dirty="0" smtClean="0"/>
            <a:t>Higher Mobility </a:t>
          </a:r>
          <a:endParaRPr lang="en-US" sz="1600" dirty="0"/>
        </a:p>
      </dgm:t>
    </dgm:pt>
    <dgm:pt modelId="{89F2C1EF-2C56-4DCE-9E49-1EB8A2452B05}" type="parTrans" cxnId="{47A49342-A4F5-45EE-A154-ED89936A30CA}">
      <dgm:prSet/>
      <dgm:spPr/>
      <dgm:t>
        <a:bodyPr/>
        <a:lstStyle/>
        <a:p>
          <a:endParaRPr lang="en-US" sz="2000"/>
        </a:p>
      </dgm:t>
    </dgm:pt>
    <dgm:pt modelId="{17E094BA-D1A5-4AD5-9032-58751FD223DF}" type="sibTrans" cxnId="{47A49342-A4F5-45EE-A154-ED89936A30CA}">
      <dgm:prSet/>
      <dgm:spPr/>
      <dgm:t>
        <a:bodyPr/>
        <a:lstStyle/>
        <a:p>
          <a:endParaRPr lang="en-US" sz="2000"/>
        </a:p>
      </dgm:t>
    </dgm:pt>
    <dgm:pt modelId="{F80EE159-42DC-4014-ACD8-1E8F84165BDA}" type="pres">
      <dgm:prSet presAssocID="{E5DE34AA-E285-400F-992C-1FB29B9974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19194-4A4A-4C75-9AB9-D5970A59FA57}" type="pres">
      <dgm:prSet presAssocID="{E5DE34AA-E285-400F-992C-1FB29B9974FE}" presName="cycle" presStyleCnt="0"/>
      <dgm:spPr/>
    </dgm:pt>
    <dgm:pt modelId="{4B834456-E7E2-4563-919F-F114E6D3D6B1}" type="pres">
      <dgm:prSet presAssocID="{4421813B-DAF2-4381-8C90-E5499CD2A4D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1891F-7C3A-4792-9E29-5DAE2710994C}" type="pres">
      <dgm:prSet presAssocID="{C4434DE8-025A-4ED8-95C9-7AFA8EE59855}" presName="sibTransFirstNode" presStyleLbl="bgShp" presStyleIdx="0" presStyleCnt="1" custLinFactNeighborX="1434" custLinFactNeighborY="82"/>
      <dgm:spPr/>
      <dgm:t>
        <a:bodyPr/>
        <a:lstStyle/>
        <a:p>
          <a:endParaRPr lang="en-US"/>
        </a:p>
      </dgm:t>
    </dgm:pt>
    <dgm:pt modelId="{5046BFEA-B5D4-4744-B35B-ED2649A9EDBF}" type="pres">
      <dgm:prSet presAssocID="{03475658-E87D-4C2D-8558-AAD7159D31A5}" presName="nodeFollowingNodes" presStyleLbl="node1" presStyleIdx="1" presStyleCnt="6" custRadScaleRad="145595" custRadScaleInc="17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BD710-D543-41E5-927D-B725D41E0FBC}" type="pres">
      <dgm:prSet presAssocID="{E335CB78-9735-45A7-9FE5-B1D2EFA6DC37}" presName="nodeFollowingNodes" presStyleLbl="node1" presStyleIdx="2" presStyleCnt="6" custRadScaleRad="139117" custRadScaleInc="-3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218BD-4396-4EF1-8156-8A6125CEE333}" type="pres">
      <dgm:prSet presAssocID="{D9CFB7E5-3A5A-4D2B-947D-2B0550756062}" presName="nodeFollowingNodes" presStyleLbl="node1" presStyleIdx="3" presStyleCnt="6" custRadScaleRad="110767" custRadScaleInc="-9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F4034-EB4E-4632-9891-3D5B40EAEAF0}" type="pres">
      <dgm:prSet presAssocID="{3E7F38A7-486C-40DE-9954-7E2CECECB284}" presName="nodeFollowingNodes" presStyleLbl="node1" presStyleIdx="4" presStyleCnt="6" custRadScaleRad="138383" custRadScaleInc="33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2C57F-5B90-41E9-A1D2-3B95E3F5E3BF}" type="pres">
      <dgm:prSet presAssocID="{0366B768-9ED1-4E47-9768-09DDD191B62F}" presName="nodeFollowingNodes" presStyleLbl="node1" presStyleIdx="5" presStyleCnt="6" custRadScaleRad="140706" custRadScaleInc="-19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96861-010B-423C-A04D-9958B7D629B2}" srcId="{E5DE34AA-E285-400F-992C-1FB29B9974FE}" destId="{03475658-E87D-4C2D-8558-AAD7159D31A5}" srcOrd="1" destOrd="0" parTransId="{8EFF60AD-DCE4-403E-A7F0-2FB1BD803294}" sibTransId="{E7A4A65F-8615-4CE5-A025-77445FEDF9C3}"/>
    <dgm:cxn modelId="{B690D0B7-CAAD-4244-B089-CBAEEAC194BB}" type="presOf" srcId="{E5DE34AA-E285-400F-992C-1FB29B9974FE}" destId="{F80EE159-42DC-4014-ACD8-1E8F84165BDA}" srcOrd="0" destOrd="0" presId="urn:microsoft.com/office/officeart/2005/8/layout/cycle3"/>
    <dgm:cxn modelId="{2DA6672B-ACAF-44D8-AB3F-501EDA6C59E2}" type="presOf" srcId="{3E7F38A7-486C-40DE-9954-7E2CECECB284}" destId="{F5EF4034-EB4E-4632-9891-3D5B40EAEAF0}" srcOrd="0" destOrd="0" presId="urn:microsoft.com/office/officeart/2005/8/layout/cycle3"/>
    <dgm:cxn modelId="{9BDB260C-1752-4119-A54A-E60A4A6BBDE3}" type="presOf" srcId="{E335CB78-9735-45A7-9FE5-B1D2EFA6DC37}" destId="{7C4BD710-D543-41E5-927D-B725D41E0FBC}" srcOrd="0" destOrd="0" presId="urn:microsoft.com/office/officeart/2005/8/layout/cycle3"/>
    <dgm:cxn modelId="{AA30E93B-955A-486B-AECB-E74755838402}" srcId="{E5DE34AA-E285-400F-992C-1FB29B9974FE}" destId="{0366B768-9ED1-4E47-9768-09DDD191B62F}" srcOrd="5" destOrd="0" parTransId="{4DF5AA70-CFAF-4742-8C15-A7D89302A0CF}" sibTransId="{382A1F09-593C-4701-8A3B-D2B7540D6152}"/>
    <dgm:cxn modelId="{008C284E-8D2B-40E3-99EB-6ECC9A73993C}" type="presOf" srcId="{0366B768-9ED1-4E47-9768-09DDD191B62F}" destId="{A382C57F-5B90-41E9-A1D2-3B95E3F5E3BF}" srcOrd="0" destOrd="0" presId="urn:microsoft.com/office/officeart/2005/8/layout/cycle3"/>
    <dgm:cxn modelId="{D625D4BB-A888-4B90-8B1F-77E1F3737E3B}" srcId="{E5DE34AA-E285-400F-992C-1FB29B9974FE}" destId="{3E7F38A7-486C-40DE-9954-7E2CECECB284}" srcOrd="4" destOrd="0" parTransId="{673BE3A4-A2CF-4768-B4BC-CF0D040E3CFC}" sibTransId="{6704C268-1C02-483F-91CB-C89C5BF6C4DA}"/>
    <dgm:cxn modelId="{F5D2A09D-D9BD-4FF4-849C-36121A2D752D}" type="presOf" srcId="{4421813B-DAF2-4381-8C90-E5499CD2A4D8}" destId="{4B834456-E7E2-4563-919F-F114E6D3D6B1}" srcOrd="0" destOrd="0" presId="urn:microsoft.com/office/officeart/2005/8/layout/cycle3"/>
    <dgm:cxn modelId="{189F462E-65D3-416E-9248-47322E95ED53}" srcId="{E5DE34AA-E285-400F-992C-1FB29B9974FE}" destId="{4421813B-DAF2-4381-8C90-E5499CD2A4D8}" srcOrd="0" destOrd="0" parTransId="{50A0784A-B2FE-4B4D-B307-4D87EA0292DE}" sibTransId="{C4434DE8-025A-4ED8-95C9-7AFA8EE59855}"/>
    <dgm:cxn modelId="{B029B746-D113-48A8-860C-E0B4AE6566D4}" srcId="{E5DE34AA-E285-400F-992C-1FB29B9974FE}" destId="{D9CFB7E5-3A5A-4D2B-947D-2B0550756062}" srcOrd="3" destOrd="0" parTransId="{DC4184FD-7B29-45AD-8DDE-86D143FC0A19}" sibTransId="{391FB66F-C7E6-4E74-BF4E-35FBE1D5403F}"/>
    <dgm:cxn modelId="{47A49342-A4F5-45EE-A154-ED89936A30CA}" srcId="{E5DE34AA-E285-400F-992C-1FB29B9974FE}" destId="{E335CB78-9735-45A7-9FE5-B1D2EFA6DC37}" srcOrd="2" destOrd="0" parTransId="{89F2C1EF-2C56-4DCE-9E49-1EB8A2452B05}" sibTransId="{17E094BA-D1A5-4AD5-9032-58751FD223DF}"/>
    <dgm:cxn modelId="{49716E95-D77F-412C-9365-18973BA4B7C7}" type="presOf" srcId="{C4434DE8-025A-4ED8-95C9-7AFA8EE59855}" destId="{5E51891F-7C3A-4792-9E29-5DAE2710994C}" srcOrd="0" destOrd="0" presId="urn:microsoft.com/office/officeart/2005/8/layout/cycle3"/>
    <dgm:cxn modelId="{39AEF611-C6D1-4176-96DE-857E53BF96EC}" type="presOf" srcId="{03475658-E87D-4C2D-8558-AAD7159D31A5}" destId="{5046BFEA-B5D4-4744-B35B-ED2649A9EDBF}" srcOrd="0" destOrd="0" presId="urn:microsoft.com/office/officeart/2005/8/layout/cycle3"/>
    <dgm:cxn modelId="{5E34641A-79C1-454C-8C52-39E64C084B31}" type="presOf" srcId="{D9CFB7E5-3A5A-4D2B-947D-2B0550756062}" destId="{D42218BD-4396-4EF1-8156-8A6125CEE333}" srcOrd="0" destOrd="0" presId="urn:microsoft.com/office/officeart/2005/8/layout/cycle3"/>
    <dgm:cxn modelId="{3A948AB3-1E33-42C4-9E49-B7217F6033B7}" type="presParOf" srcId="{F80EE159-42DC-4014-ACD8-1E8F84165BDA}" destId="{1EA19194-4A4A-4C75-9AB9-D5970A59FA57}" srcOrd="0" destOrd="0" presId="urn:microsoft.com/office/officeart/2005/8/layout/cycle3"/>
    <dgm:cxn modelId="{4473561C-4F54-4FDE-9FF2-E0AA5D0BF51D}" type="presParOf" srcId="{1EA19194-4A4A-4C75-9AB9-D5970A59FA57}" destId="{4B834456-E7E2-4563-919F-F114E6D3D6B1}" srcOrd="0" destOrd="0" presId="urn:microsoft.com/office/officeart/2005/8/layout/cycle3"/>
    <dgm:cxn modelId="{9A32D118-39F5-4562-960C-C084E316B9CE}" type="presParOf" srcId="{1EA19194-4A4A-4C75-9AB9-D5970A59FA57}" destId="{5E51891F-7C3A-4792-9E29-5DAE2710994C}" srcOrd="1" destOrd="0" presId="urn:microsoft.com/office/officeart/2005/8/layout/cycle3"/>
    <dgm:cxn modelId="{26F0B713-0262-4E92-844B-579BD7521025}" type="presParOf" srcId="{1EA19194-4A4A-4C75-9AB9-D5970A59FA57}" destId="{5046BFEA-B5D4-4744-B35B-ED2649A9EDBF}" srcOrd="2" destOrd="0" presId="urn:microsoft.com/office/officeart/2005/8/layout/cycle3"/>
    <dgm:cxn modelId="{1D8C2FC0-B656-4564-8644-49AF8E16A62A}" type="presParOf" srcId="{1EA19194-4A4A-4C75-9AB9-D5970A59FA57}" destId="{7C4BD710-D543-41E5-927D-B725D41E0FBC}" srcOrd="3" destOrd="0" presId="urn:microsoft.com/office/officeart/2005/8/layout/cycle3"/>
    <dgm:cxn modelId="{94F27DC6-3875-4752-83B3-E2A709EB6CB8}" type="presParOf" srcId="{1EA19194-4A4A-4C75-9AB9-D5970A59FA57}" destId="{D42218BD-4396-4EF1-8156-8A6125CEE333}" srcOrd="4" destOrd="0" presId="urn:microsoft.com/office/officeart/2005/8/layout/cycle3"/>
    <dgm:cxn modelId="{123AEBA4-7DA5-475C-9DDB-3046CA2E1002}" type="presParOf" srcId="{1EA19194-4A4A-4C75-9AB9-D5970A59FA57}" destId="{F5EF4034-EB4E-4632-9891-3D5B40EAEAF0}" srcOrd="5" destOrd="0" presId="urn:microsoft.com/office/officeart/2005/8/layout/cycle3"/>
    <dgm:cxn modelId="{E40C90FF-3EC8-417C-985F-776BBCEA83E1}" type="presParOf" srcId="{1EA19194-4A4A-4C75-9AB9-D5970A59FA57}" destId="{A382C57F-5B90-41E9-A1D2-3B95E3F5E3BF}" srcOrd="6" destOrd="0" presId="urn:microsoft.com/office/officeart/2005/8/layout/cycle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A535E-9A0E-4E96-B1CB-DFA05E3AD83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E31F3-AB32-43B3-9E3C-9A8B302783E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STRATEGY</a:t>
          </a:r>
          <a:r>
            <a:rPr lang="en-US" sz="2400" dirty="0" smtClean="0"/>
            <a:t>: PT Priority (No choice) </a:t>
          </a:r>
          <a:endParaRPr lang="en-US" sz="2400" dirty="0"/>
        </a:p>
      </dgm:t>
    </dgm:pt>
    <dgm:pt modelId="{43FBA416-CB24-49FB-93CF-184C8695D1DF}" type="parTrans" cxnId="{859BF64A-0E24-45A9-825A-E7A7BB0DEB10}">
      <dgm:prSet/>
      <dgm:spPr/>
      <dgm:t>
        <a:bodyPr/>
        <a:lstStyle/>
        <a:p>
          <a:endParaRPr lang="en-US"/>
        </a:p>
      </dgm:t>
    </dgm:pt>
    <dgm:pt modelId="{1F0EC09E-736E-422A-8DDA-AEFB091F5880}" type="sibTrans" cxnId="{859BF64A-0E24-45A9-825A-E7A7BB0DEB10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3ACE865-71C5-4EC0-804C-D7DDC59F75D5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PLAN: </a:t>
          </a:r>
          <a:r>
            <a:rPr lang="en-US" sz="2400" dirty="0" smtClean="0"/>
            <a:t>Transport MP (Available)</a:t>
          </a:r>
          <a:endParaRPr lang="en-US" sz="2400" dirty="0"/>
        </a:p>
      </dgm:t>
    </dgm:pt>
    <dgm:pt modelId="{C7592921-0C54-4DF0-89F0-CF80E9076335}" type="parTrans" cxnId="{D209FE71-686C-4677-BD57-B04730ABB186}">
      <dgm:prSet/>
      <dgm:spPr/>
      <dgm:t>
        <a:bodyPr/>
        <a:lstStyle/>
        <a:p>
          <a:endParaRPr lang="en-US"/>
        </a:p>
      </dgm:t>
    </dgm:pt>
    <dgm:pt modelId="{7A4B4E97-0A4A-4653-8ADE-F8CFBF1847BC}" type="sibTrans" cxnId="{D209FE71-686C-4677-BD57-B04730ABB18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D002103-43DE-4E92-A84C-2FE7D72818D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POLITICAL</a:t>
          </a:r>
          <a:r>
            <a:rPr lang="en-US" sz="2400" dirty="0" smtClean="0"/>
            <a:t>: Leadership (Champion Wanted)</a:t>
          </a:r>
          <a:endParaRPr lang="en-US" sz="2400" dirty="0"/>
        </a:p>
      </dgm:t>
    </dgm:pt>
    <dgm:pt modelId="{7C3033E7-F622-4BCC-82B7-75DFDC6BAFDE}" type="parTrans" cxnId="{82A86F0F-43CB-4376-A28D-2BCB06D6F102}">
      <dgm:prSet/>
      <dgm:spPr/>
      <dgm:t>
        <a:bodyPr/>
        <a:lstStyle/>
        <a:p>
          <a:endParaRPr lang="en-US"/>
        </a:p>
      </dgm:t>
    </dgm:pt>
    <dgm:pt modelId="{48044318-39DF-4638-8286-56AA3AE75804}" type="sibTrans" cxnId="{82A86F0F-43CB-4376-A28D-2BCB06D6F102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D6DD8FA-A88C-4344-9E22-4A02538B3953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FUNDING: </a:t>
          </a:r>
          <a:r>
            <a:rPr lang="en-US" sz="2400" dirty="0" smtClean="0"/>
            <a:t>Private &amp; Public (Local &amp; Foreign)</a:t>
          </a:r>
          <a:endParaRPr lang="en-US" sz="2400" dirty="0"/>
        </a:p>
      </dgm:t>
    </dgm:pt>
    <dgm:pt modelId="{C5C15220-711A-4645-A466-69189F07DAA3}" type="parTrans" cxnId="{DD113150-429B-452D-991A-A1093F640155}">
      <dgm:prSet/>
      <dgm:spPr/>
      <dgm:t>
        <a:bodyPr/>
        <a:lstStyle/>
        <a:p>
          <a:endParaRPr lang="en-US"/>
        </a:p>
      </dgm:t>
    </dgm:pt>
    <dgm:pt modelId="{56904CF9-ECBD-42B2-BFBE-04FC7244EF49}" type="sibTrans" cxnId="{DD113150-429B-452D-991A-A1093F64015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C0789F35-D102-4BC2-B71E-6F6C23B41DB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INSTITUTIONAL</a:t>
          </a:r>
          <a:r>
            <a:rPr lang="en-US" dirty="0" smtClean="0"/>
            <a:t>: Correct People &amp; Processes </a:t>
          </a:r>
          <a:endParaRPr lang="en-US" dirty="0"/>
        </a:p>
      </dgm:t>
    </dgm:pt>
    <dgm:pt modelId="{17B5138C-7301-46AB-922C-F37333EB4FD3}" type="parTrans" cxnId="{5069D843-190F-4F08-AA13-7F0D50A9DEED}">
      <dgm:prSet/>
      <dgm:spPr/>
    </dgm:pt>
    <dgm:pt modelId="{C84C7CFC-88CE-4282-9C30-D2EBCE93BB59}" type="sibTrans" cxnId="{5069D843-190F-4F08-AA13-7F0D50A9DEED}">
      <dgm:prSet/>
      <dgm:spPr/>
    </dgm:pt>
    <dgm:pt modelId="{909E609E-34F1-449A-BD24-61ED73C545F8}" type="pres">
      <dgm:prSet presAssocID="{2ADA535E-9A0E-4E96-B1CB-DFA05E3AD835}" presName="outerComposite" presStyleCnt="0">
        <dgm:presLayoutVars>
          <dgm:chMax val="5"/>
          <dgm:dir/>
          <dgm:resizeHandles val="exact"/>
        </dgm:presLayoutVars>
      </dgm:prSet>
      <dgm:spPr/>
    </dgm:pt>
    <dgm:pt modelId="{C8E02619-6AF9-4265-AC07-F29E5E2FB292}" type="pres">
      <dgm:prSet presAssocID="{2ADA535E-9A0E-4E96-B1CB-DFA05E3AD835}" presName="dummyMaxCanvas" presStyleCnt="0">
        <dgm:presLayoutVars/>
      </dgm:prSet>
      <dgm:spPr/>
    </dgm:pt>
    <dgm:pt modelId="{94411330-5608-4789-8B31-D8DBF3E6BEFF}" type="pres">
      <dgm:prSet presAssocID="{2ADA535E-9A0E-4E96-B1CB-DFA05E3AD835}" presName="FiveNodes_1" presStyleLbl="node1" presStyleIdx="0" presStyleCnt="5" custScaleX="92857">
        <dgm:presLayoutVars>
          <dgm:bulletEnabled val="1"/>
        </dgm:presLayoutVars>
      </dgm:prSet>
      <dgm:spPr/>
    </dgm:pt>
    <dgm:pt modelId="{569FEE40-6948-4B43-B38D-1112703D9595}" type="pres">
      <dgm:prSet presAssocID="{2ADA535E-9A0E-4E96-B1CB-DFA05E3AD835}" presName="FiveNodes_2" presStyleLbl="node1" presStyleIdx="1" presStyleCnt="5" custScaleX="103463">
        <dgm:presLayoutVars>
          <dgm:bulletEnabled val="1"/>
        </dgm:presLayoutVars>
      </dgm:prSet>
      <dgm:spPr/>
    </dgm:pt>
    <dgm:pt modelId="{395CE03B-82FF-42A4-9500-9F4E4A686ECE}" type="pres">
      <dgm:prSet presAssocID="{2ADA535E-9A0E-4E96-B1CB-DFA05E3AD835}" presName="FiveNodes_3" presStyleLbl="node1" presStyleIdx="2" presStyleCnt="5" custScaleX="112554">
        <dgm:presLayoutVars>
          <dgm:bulletEnabled val="1"/>
        </dgm:presLayoutVars>
      </dgm:prSet>
      <dgm:spPr/>
    </dgm:pt>
    <dgm:pt modelId="{4F33ED5E-BA91-4D92-8C10-C3FFE0E3FAC5}" type="pres">
      <dgm:prSet presAssocID="{2ADA535E-9A0E-4E96-B1CB-DFA05E3AD835}" presName="FiveNodes_4" presStyleLbl="node1" presStyleIdx="3" presStyleCnt="5" custScaleX="114502" custLinFactNeighborX="-3030" custLinFactNeighborY="1901">
        <dgm:presLayoutVars>
          <dgm:bulletEnabled val="1"/>
        </dgm:presLayoutVars>
      </dgm:prSet>
      <dgm:spPr/>
    </dgm:pt>
    <dgm:pt modelId="{0AE4C2D4-571D-4817-9668-E17B64C253E1}" type="pres">
      <dgm:prSet presAssocID="{2ADA535E-9A0E-4E96-B1CB-DFA05E3AD835}" presName="FiveNodes_5" presStyleLbl="node1" presStyleIdx="4" presStyleCnt="5" custScaleX="114286" custLinFactNeighborX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0CDF6-3E7B-4FB1-B057-FB9CE064609C}" type="pres">
      <dgm:prSet presAssocID="{2ADA535E-9A0E-4E96-B1CB-DFA05E3AD835}" presName="FiveConn_1-2" presStyleLbl="fgAccFollowNode1" presStyleIdx="0" presStyleCnt="4">
        <dgm:presLayoutVars>
          <dgm:bulletEnabled val="1"/>
        </dgm:presLayoutVars>
      </dgm:prSet>
      <dgm:spPr/>
    </dgm:pt>
    <dgm:pt modelId="{6929E06A-2B44-47B9-B843-BC0D8E9A736C}" type="pres">
      <dgm:prSet presAssocID="{2ADA535E-9A0E-4E96-B1CB-DFA05E3AD835}" presName="FiveConn_2-3" presStyleLbl="fgAccFollowNode1" presStyleIdx="1" presStyleCnt="4">
        <dgm:presLayoutVars>
          <dgm:bulletEnabled val="1"/>
        </dgm:presLayoutVars>
      </dgm:prSet>
      <dgm:spPr/>
    </dgm:pt>
    <dgm:pt modelId="{1588B5CE-8876-4D7D-B7E3-2D7C9B9F4808}" type="pres">
      <dgm:prSet presAssocID="{2ADA535E-9A0E-4E96-B1CB-DFA05E3AD835}" presName="FiveConn_3-4" presStyleLbl="fgAccFollowNode1" presStyleIdx="2" presStyleCnt="4">
        <dgm:presLayoutVars>
          <dgm:bulletEnabled val="1"/>
        </dgm:presLayoutVars>
      </dgm:prSet>
      <dgm:spPr/>
    </dgm:pt>
    <dgm:pt modelId="{C5642200-F534-47D5-BFF2-DA8923D18179}" type="pres">
      <dgm:prSet presAssocID="{2ADA535E-9A0E-4E96-B1CB-DFA05E3AD835}" presName="FiveConn_4-5" presStyleLbl="fgAccFollowNode1" presStyleIdx="3" presStyleCnt="4">
        <dgm:presLayoutVars>
          <dgm:bulletEnabled val="1"/>
        </dgm:presLayoutVars>
      </dgm:prSet>
      <dgm:spPr/>
    </dgm:pt>
    <dgm:pt modelId="{D78649AA-9DB9-4511-80CD-3B3C1E5F0F1D}" type="pres">
      <dgm:prSet presAssocID="{2ADA535E-9A0E-4E96-B1CB-DFA05E3AD835}" presName="FiveNodes_1_text" presStyleLbl="node1" presStyleIdx="4" presStyleCnt="5">
        <dgm:presLayoutVars>
          <dgm:bulletEnabled val="1"/>
        </dgm:presLayoutVars>
      </dgm:prSet>
      <dgm:spPr/>
    </dgm:pt>
    <dgm:pt modelId="{A807831E-80B5-46E3-AD72-35C68DDD3E7F}" type="pres">
      <dgm:prSet presAssocID="{2ADA535E-9A0E-4E96-B1CB-DFA05E3AD835}" presName="FiveNodes_2_text" presStyleLbl="node1" presStyleIdx="4" presStyleCnt="5">
        <dgm:presLayoutVars>
          <dgm:bulletEnabled val="1"/>
        </dgm:presLayoutVars>
      </dgm:prSet>
      <dgm:spPr/>
    </dgm:pt>
    <dgm:pt modelId="{B3BBA35E-93B9-4F1B-8564-4F8D613E3EC7}" type="pres">
      <dgm:prSet presAssocID="{2ADA535E-9A0E-4E96-B1CB-DFA05E3AD835}" presName="FiveNodes_3_text" presStyleLbl="node1" presStyleIdx="4" presStyleCnt="5">
        <dgm:presLayoutVars>
          <dgm:bulletEnabled val="1"/>
        </dgm:presLayoutVars>
      </dgm:prSet>
      <dgm:spPr/>
    </dgm:pt>
    <dgm:pt modelId="{8B37C8CB-7CE7-4158-B012-3C1C23CBC116}" type="pres">
      <dgm:prSet presAssocID="{2ADA535E-9A0E-4E96-B1CB-DFA05E3AD835}" presName="FiveNodes_4_text" presStyleLbl="node1" presStyleIdx="4" presStyleCnt="5">
        <dgm:presLayoutVars>
          <dgm:bulletEnabled val="1"/>
        </dgm:presLayoutVars>
      </dgm:prSet>
      <dgm:spPr/>
    </dgm:pt>
    <dgm:pt modelId="{8553D2B3-38DA-4FF6-AEA3-29E4B0680331}" type="pres">
      <dgm:prSet presAssocID="{2ADA535E-9A0E-4E96-B1CB-DFA05E3AD83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F6F38-5D38-41C4-95FD-6C5FFFB93B9A}" type="presOf" srcId="{1F0EC09E-736E-422A-8DDA-AEFB091F5880}" destId="{6360CDF6-3E7B-4FB1-B057-FB9CE064609C}" srcOrd="0" destOrd="0" presId="urn:microsoft.com/office/officeart/2005/8/layout/vProcess5"/>
    <dgm:cxn modelId="{42F44456-EB49-4404-B885-B8C46EA6CCA8}" type="presOf" srcId="{FD6DD8FA-A88C-4344-9E22-4A02538B3953}" destId="{8B37C8CB-7CE7-4158-B012-3C1C23CBC116}" srcOrd="1" destOrd="0" presId="urn:microsoft.com/office/officeart/2005/8/layout/vProcess5"/>
    <dgm:cxn modelId="{E89727D5-18D0-492A-B39D-FDC3B6A0BD78}" type="presOf" srcId="{1BAE31F3-AB32-43B3-9E3C-9A8B302783E1}" destId="{94411330-5608-4789-8B31-D8DBF3E6BEFF}" srcOrd="0" destOrd="0" presId="urn:microsoft.com/office/officeart/2005/8/layout/vProcess5"/>
    <dgm:cxn modelId="{DD113150-429B-452D-991A-A1093F640155}" srcId="{2ADA535E-9A0E-4E96-B1CB-DFA05E3AD835}" destId="{FD6DD8FA-A88C-4344-9E22-4A02538B3953}" srcOrd="3" destOrd="0" parTransId="{C5C15220-711A-4645-A466-69189F07DAA3}" sibTransId="{56904CF9-ECBD-42B2-BFBE-04FC7244EF49}"/>
    <dgm:cxn modelId="{90E089D6-D14C-410F-8CF0-BDB9E33979BA}" type="presOf" srcId="{56904CF9-ECBD-42B2-BFBE-04FC7244EF49}" destId="{C5642200-F534-47D5-BFF2-DA8923D18179}" srcOrd="0" destOrd="0" presId="urn:microsoft.com/office/officeart/2005/8/layout/vProcess5"/>
    <dgm:cxn modelId="{5D4692B9-69EA-4CE5-BEFA-2A0C7D68254A}" type="presOf" srcId="{1BAE31F3-AB32-43B3-9E3C-9A8B302783E1}" destId="{D78649AA-9DB9-4511-80CD-3B3C1E5F0F1D}" srcOrd="1" destOrd="0" presId="urn:microsoft.com/office/officeart/2005/8/layout/vProcess5"/>
    <dgm:cxn modelId="{F1816A80-00DD-4C98-A2CC-569C143476DD}" type="presOf" srcId="{7A4B4E97-0A4A-4653-8ADE-F8CFBF1847BC}" destId="{6929E06A-2B44-47B9-B843-BC0D8E9A736C}" srcOrd="0" destOrd="0" presId="urn:microsoft.com/office/officeart/2005/8/layout/vProcess5"/>
    <dgm:cxn modelId="{D209FE71-686C-4677-BD57-B04730ABB186}" srcId="{2ADA535E-9A0E-4E96-B1CB-DFA05E3AD835}" destId="{73ACE865-71C5-4EC0-804C-D7DDC59F75D5}" srcOrd="1" destOrd="0" parTransId="{C7592921-0C54-4DF0-89F0-CF80E9076335}" sibTransId="{7A4B4E97-0A4A-4653-8ADE-F8CFBF1847BC}"/>
    <dgm:cxn modelId="{82A86F0F-43CB-4376-A28D-2BCB06D6F102}" srcId="{2ADA535E-9A0E-4E96-B1CB-DFA05E3AD835}" destId="{ED002103-43DE-4E92-A84C-2FE7D72818D6}" srcOrd="2" destOrd="0" parTransId="{7C3033E7-F622-4BCC-82B7-75DFDC6BAFDE}" sibTransId="{48044318-39DF-4638-8286-56AA3AE75804}"/>
    <dgm:cxn modelId="{4123EAEA-DEF1-46CD-9A4C-0A87D8B94B85}" type="presOf" srcId="{2ADA535E-9A0E-4E96-B1CB-DFA05E3AD835}" destId="{909E609E-34F1-449A-BD24-61ED73C545F8}" srcOrd="0" destOrd="0" presId="urn:microsoft.com/office/officeart/2005/8/layout/vProcess5"/>
    <dgm:cxn modelId="{5F7BF237-19D8-4018-A6FE-D82F0C09AC13}" type="presOf" srcId="{ED002103-43DE-4E92-A84C-2FE7D72818D6}" destId="{395CE03B-82FF-42A4-9500-9F4E4A686ECE}" srcOrd="0" destOrd="0" presId="urn:microsoft.com/office/officeart/2005/8/layout/vProcess5"/>
    <dgm:cxn modelId="{5069D843-190F-4F08-AA13-7F0D50A9DEED}" srcId="{2ADA535E-9A0E-4E96-B1CB-DFA05E3AD835}" destId="{C0789F35-D102-4BC2-B71E-6F6C23B41DB9}" srcOrd="4" destOrd="0" parTransId="{17B5138C-7301-46AB-922C-F37333EB4FD3}" sibTransId="{C84C7CFC-88CE-4282-9C30-D2EBCE93BB59}"/>
    <dgm:cxn modelId="{5D78D173-49C8-4A33-AA90-29EE7DB6C45F}" type="presOf" srcId="{ED002103-43DE-4E92-A84C-2FE7D72818D6}" destId="{B3BBA35E-93B9-4F1B-8564-4F8D613E3EC7}" srcOrd="1" destOrd="0" presId="urn:microsoft.com/office/officeart/2005/8/layout/vProcess5"/>
    <dgm:cxn modelId="{4CD95960-7C2B-4A85-A1D0-4E267CD12CC3}" type="presOf" srcId="{73ACE865-71C5-4EC0-804C-D7DDC59F75D5}" destId="{569FEE40-6948-4B43-B38D-1112703D9595}" srcOrd="0" destOrd="0" presId="urn:microsoft.com/office/officeart/2005/8/layout/vProcess5"/>
    <dgm:cxn modelId="{859BF64A-0E24-45A9-825A-E7A7BB0DEB10}" srcId="{2ADA535E-9A0E-4E96-B1CB-DFA05E3AD835}" destId="{1BAE31F3-AB32-43B3-9E3C-9A8B302783E1}" srcOrd="0" destOrd="0" parTransId="{43FBA416-CB24-49FB-93CF-184C8695D1DF}" sibTransId="{1F0EC09E-736E-422A-8DDA-AEFB091F5880}"/>
    <dgm:cxn modelId="{B75761DE-356E-4B31-955E-8BC1EF326316}" type="presOf" srcId="{C0789F35-D102-4BC2-B71E-6F6C23B41DB9}" destId="{0AE4C2D4-571D-4817-9668-E17B64C253E1}" srcOrd="0" destOrd="0" presId="urn:microsoft.com/office/officeart/2005/8/layout/vProcess5"/>
    <dgm:cxn modelId="{CC1D54A2-C656-4451-B10E-32FA8B24CC96}" type="presOf" srcId="{C0789F35-D102-4BC2-B71E-6F6C23B41DB9}" destId="{8553D2B3-38DA-4FF6-AEA3-29E4B0680331}" srcOrd="1" destOrd="0" presId="urn:microsoft.com/office/officeart/2005/8/layout/vProcess5"/>
    <dgm:cxn modelId="{BB652C58-10A2-410D-A1B3-28E7EC48BE9F}" type="presOf" srcId="{73ACE865-71C5-4EC0-804C-D7DDC59F75D5}" destId="{A807831E-80B5-46E3-AD72-35C68DDD3E7F}" srcOrd="1" destOrd="0" presId="urn:microsoft.com/office/officeart/2005/8/layout/vProcess5"/>
    <dgm:cxn modelId="{166709D3-37FB-457A-BBC7-F5DE4D32B199}" type="presOf" srcId="{FD6DD8FA-A88C-4344-9E22-4A02538B3953}" destId="{4F33ED5E-BA91-4D92-8C10-C3FFE0E3FAC5}" srcOrd="0" destOrd="0" presId="urn:microsoft.com/office/officeart/2005/8/layout/vProcess5"/>
    <dgm:cxn modelId="{F91A57A3-BE94-4C98-8960-B0011EFD03F8}" type="presOf" srcId="{48044318-39DF-4638-8286-56AA3AE75804}" destId="{1588B5CE-8876-4D7D-B7E3-2D7C9B9F4808}" srcOrd="0" destOrd="0" presId="urn:microsoft.com/office/officeart/2005/8/layout/vProcess5"/>
    <dgm:cxn modelId="{67233D7B-BF73-4EA3-B60E-A792BEB4A3A5}" type="presParOf" srcId="{909E609E-34F1-449A-BD24-61ED73C545F8}" destId="{C8E02619-6AF9-4265-AC07-F29E5E2FB292}" srcOrd="0" destOrd="0" presId="urn:microsoft.com/office/officeart/2005/8/layout/vProcess5"/>
    <dgm:cxn modelId="{3421F7E2-A79C-4A16-AC40-E961C2F68970}" type="presParOf" srcId="{909E609E-34F1-449A-BD24-61ED73C545F8}" destId="{94411330-5608-4789-8B31-D8DBF3E6BEFF}" srcOrd="1" destOrd="0" presId="urn:microsoft.com/office/officeart/2005/8/layout/vProcess5"/>
    <dgm:cxn modelId="{DEB6CE11-D76A-4EBD-B587-CB65EEF65E37}" type="presParOf" srcId="{909E609E-34F1-449A-BD24-61ED73C545F8}" destId="{569FEE40-6948-4B43-B38D-1112703D9595}" srcOrd="2" destOrd="0" presId="urn:microsoft.com/office/officeart/2005/8/layout/vProcess5"/>
    <dgm:cxn modelId="{06C74A19-4572-4F5C-89BA-8BE7989CEE86}" type="presParOf" srcId="{909E609E-34F1-449A-BD24-61ED73C545F8}" destId="{395CE03B-82FF-42A4-9500-9F4E4A686ECE}" srcOrd="3" destOrd="0" presId="urn:microsoft.com/office/officeart/2005/8/layout/vProcess5"/>
    <dgm:cxn modelId="{27548F83-4314-4B12-8C14-38C0B7A4A182}" type="presParOf" srcId="{909E609E-34F1-449A-BD24-61ED73C545F8}" destId="{4F33ED5E-BA91-4D92-8C10-C3FFE0E3FAC5}" srcOrd="4" destOrd="0" presId="urn:microsoft.com/office/officeart/2005/8/layout/vProcess5"/>
    <dgm:cxn modelId="{808AE8BC-6C2C-4CF0-8EAB-1D0DA37F4CFF}" type="presParOf" srcId="{909E609E-34F1-449A-BD24-61ED73C545F8}" destId="{0AE4C2D4-571D-4817-9668-E17B64C253E1}" srcOrd="5" destOrd="0" presId="urn:microsoft.com/office/officeart/2005/8/layout/vProcess5"/>
    <dgm:cxn modelId="{CC7E8705-4CCA-45EA-B367-EEB6B3FFFBFB}" type="presParOf" srcId="{909E609E-34F1-449A-BD24-61ED73C545F8}" destId="{6360CDF6-3E7B-4FB1-B057-FB9CE064609C}" srcOrd="6" destOrd="0" presId="urn:microsoft.com/office/officeart/2005/8/layout/vProcess5"/>
    <dgm:cxn modelId="{A28DF44F-8ED0-44D4-BCCD-AE887A252D69}" type="presParOf" srcId="{909E609E-34F1-449A-BD24-61ED73C545F8}" destId="{6929E06A-2B44-47B9-B843-BC0D8E9A736C}" srcOrd="7" destOrd="0" presId="urn:microsoft.com/office/officeart/2005/8/layout/vProcess5"/>
    <dgm:cxn modelId="{1C85B337-9995-481F-8725-2C50DB5DA938}" type="presParOf" srcId="{909E609E-34F1-449A-BD24-61ED73C545F8}" destId="{1588B5CE-8876-4D7D-B7E3-2D7C9B9F4808}" srcOrd="8" destOrd="0" presId="urn:microsoft.com/office/officeart/2005/8/layout/vProcess5"/>
    <dgm:cxn modelId="{CBE80286-49A4-44CB-B599-22F2BD99B91C}" type="presParOf" srcId="{909E609E-34F1-449A-BD24-61ED73C545F8}" destId="{C5642200-F534-47D5-BFF2-DA8923D18179}" srcOrd="9" destOrd="0" presId="urn:microsoft.com/office/officeart/2005/8/layout/vProcess5"/>
    <dgm:cxn modelId="{2740F594-95CC-46F3-9269-5E2F6FEE3BDB}" type="presParOf" srcId="{909E609E-34F1-449A-BD24-61ED73C545F8}" destId="{D78649AA-9DB9-4511-80CD-3B3C1E5F0F1D}" srcOrd="10" destOrd="0" presId="urn:microsoft.com/office/officeart/2005/8/layout/vProcess5"/>
    <dgm:cxn modelId="{BBF36EE3-98E1-4B74-A848-C51BE157E0B5}" type="presParOf" srcId="{909E609E-34F1-449A-BD24-61ED73C545F8}" destId="{A807831E-80B5-46E3-AD72-35C68DDD3E7F}" srcOrd="11" destOrd="0" presId="urn:microsoft.com/office/officeart/2005/8/layout/vProcess5"/>
    <dgm:cxn modelId="{210E3616-DB5F-4745-9A70-CE949575BAA3}" type="presParOf" srcId="{909E609E-34F1-449A-BD24-61ED73C545F8}" destId="{B3BBA35E-93B9-4F1B-8564-4F8D613E3EC7}" srcOrd="12" destOrd="0" presId="urn:microsoft.com/office/officeart/2005/8/layout/vProcess5"/>
    <dgm:cxn modelId="{359A8AE6-42AB-4BAE-A948-361116CBFDDC}" type="presParOf" srcId="{909E609E-34F1-449A-BD24-61ED73C545F8}" destId="{8B37C8CB-7CE7-4158-B012-3C1C23CBC116}" srcOrd="13" destOrd="0" presId="urn:microsoft.com/office/officeart/2005/8/layout/vProcess5"/>
    <dgm:cxn modelId="{FE3DE859-9EFA-44A4-8D6F-130070FE8FDD}" type="presParOf" srcId="{909E609E-34F1-449A-BD24-61ED73C545F8}" destId="{8553D2B3-38DA-4FF6-AEA3-29E4B068033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CD2BC0-6BF6-4231-968A-C4B25ED0DE3A}">
      <dsp:nvSpPr>
        <dsp:cNvPr id="0" name=""/>
        <dsp:cNvSpPr/>
      </dsp:nvSpPr>
      <dsp:spPr>
        <a:xfrm rot="5400000">
          <a:off x="4898040" y="-2512566"/>
          <a:ext cx="1643206" cy="68478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Traffic Congestion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Loss of Urban Space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Deteriorating Quality of Life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High Investment on Transport 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5400000">
        <a:off x="4898040" y="-2512566"/>
        <a:ext cx="1643206" cy="6847830"/>
      </dsp:txXfrm>
    </dsp:sp>
    <dsp:sp modelId="{106BC8F6-D535-4959-B33C-57E12DA919B8}">
      <dsp:nvSpPr>
        <dsp:cNvPr id="0" name=""/>
        <dsp:cNvSpPr/>
      </dsp:nvSpPr>
      <dsp:spPr>
        <a:xfrm>
          <a:off x="441" y="2753"/>
          <a:ext cx="2295286" cy="1817191"/>
        </a:xfrm>
        <a:prstGeom prst="roundRect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SYMPTOMS</a:t>
          </a:r>
          <a:endParaRPr lang="en-US" sz="2600" kern="1200" dirty="0"/>
        </a:p>
      </dsp:txBody>
      <dsp:txXfrm>
        <a:off x="441" y="2753"/>
        <a:ext cx="2295286" cy="1817191"/>
      </dsp:txXfrm>
    </dsp:sp>
    <dsp:sp modelId="{6A6E5BEB-1195-44CE-8C06-65385A454B58}">
      <dsp:nvSpPr>
        <dsp:cNvPr id="0" name=""/>
        <dsp:cNvSpPr/>
      </dsp:nvSpPr>
      <dsp:spPr>
        <a:xfrm rot="5400000">
          <a:off x="4868776" y="-597851"/>
          <a:ext cx="1690147" cy="6834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Income led vehicle ownership &amp; use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Supply of Road Space cannot keep up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Deterioration in PT &amp; Poor Public Image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Transport has Poor Policy alignment</a:t>
          </a:r>
          <a:endParaRPr lang="en-US" sz="2200" kern="1200" dirty="0"/>
        </a:p>
      </dsp:txBody>
      <dsp:txXfrm rot="5400000">
        <a:off x="4868776" y="-597851"/>
        <a:ext cx="1690147" cy="6834503"/>
      </dsp:txXfrm>
    </dsp:sp>
    <dsp:sp modelId="{4303F74F-DAD7-4AC4-B42C-BD1FFC4A0BFD}">
      <dsp:nvSpPr>
        <dsp:cNvPr id="0" name=""/>
        <dsp:cNvSpPr/>
      </dsp:nvSpPr>
      <dsp:spPr>
        <a:xfrm>
          <a:off x="441" y="1910804"/>
          <a:ext cx="2296157" cy="1817191"/>
        </a:xfrm>
        <a:prstGeom prst="roundRect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DIAGNOSIS</a:t>
          </a:r>
          <a:endParaRPr lang="en-US" sz="2600" kern="1200" dirty="0"/>
        </a:p>
      </dsp:txBody>
      <dsp:txXfrm>
        <a:off x="441" y="1910804"/>
        <a:ext cx="2296157" cy="1817191"/>
      </dsp:txXfrm>
    </dsp:sp>
    <dsp:sp modelId="{4EF9E771-7443-4983-9D5C-CC127D9D405C}">
      <dsp:nvSpPr>
        <dsp:cNvPr id="0" name=""/>
        <dsp:cNvSpPr/>
      </dsp:nvSpPr>
      <dsp:spPr>
        <a:xfrm rot="5400000">
          <a:off x="4935784" y="1309467"/>
          <a:ext cx="1557594" cy="68359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Public Understanding 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Political Conviction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Increase Investment in HQ Urban PT</a:t>
          </a:r>
          <a:endParaRPr lang="en-US" sz="2200" kern="1200" dirty="0"/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Integrate PT to Economic/Urban Policy </a:t>
          </a:r>
          <a:endParaRPr lang="en-US" sz="2200" kern="1200" dirty="0"/>
        </a:p>
      </dsp:txBody>
      <dsp:txXfrm rot="5400000">
        <a:off x="4935784" y="1309467"/>
        <a:ext cx="1557594" cy="6835966"/>
      </dsp:txXfrm>
    </dsp:sp>
    <dsp:sp modelId="{E57E28F6-BDB2-48DF-A96D-7AB0FF3DEF5D}">
      <dsp:nvSpPr>
        <dsp:cNvPr id="0" name=""/>
        <dsp:cNvSpPr/>
      </dsp:nvSpPr>
      <dsp:spPr>
        <a:xfrm>
          <a:off x="441" y="3818855"/>
          <a:ext cx="2296157" cy="1817191"/>
        </a:xfrm>
        <a:prstGeom prst="round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PROGNOSIS</a:t>
          </a:r>
          <a:endParaRPr lang="en-US" sz="2600" kern="1200" dirty="0"/>
        </a:p>
      </dsp:txBody>
      <dsp:txXfrm>
        <a:off x="441" y="3818855"/>
        <a:ext cx="2296157" cy="18171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1891F-7C3A-4792-9E29-5DAE2710994C}">
      <dsp:nvSpPr>
        <dsp:cNvPr id="0" name=""/>
        <dsp:cNvSpPr/>
      </dsp:nvSpPr>
      <dsp:spPr>
        <a:xfrm>
          <a:off x="1806490" y="102"/>
          <a:ext cx="5694333" cy="5694333"/>
        </a:xfrm>
        <a:prstGeom prst="circularArrow">
          <a:avLst>
            <a:gd name="adj1" fmla="val 5274"/>
            <a:gd name="adj2" fmla="val 312630"/>
            <a:gd name="adj3" fmla="val 14214968"/>
            <a:gd name="adj4" fmla="val 1713472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34456-E7E2-4563-919F-F114E6D3D6B1}">
      <dsp:nvSpPr>
        <dsp:cNvPr id="0" name=""/>
        <dsp:cNvSpPr/>
      </dsp:nvSpPr>
      <dsp:spPr>
        <a:xfrm>
          <a:off x="3481461" y="2156"/>
          <a:ext cx="2181076" cy="10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 in Personal Incomes </a:t>
          </a:r>
          <a:endParaRPr lang="en-US" sz="1600" kern="1200" dirty="0"/>
        </a:p>
      </dsp:txBody>
      <dsp:txXfrm>
        <a:off x="3481461" y="2156"/>
        <a:ext cx="2181076" cy="1090538"/>
      </dsp:txXfrm>
    </dsp:sp>
    <dsp:sp modelId="{5046BFEA-B5D4-4744-B35B-ED2649A9EDBF}">
      <dsp:nvSpPr>
        <dsp:cNvPr id="0" name=""/>
        <dsp:cNvSpPr/>
      </dsp:nvSpPr>
      <dsp:spPr>
        <a:xfrm>
          <a:off x="6622265" y="1109111"/>
          <a:ext cx="2181076" cy="10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Lifestyle Change</a:t>
          </a:r>
          <a:endParaRPr lang="en-US" sz="1600" kern="1200" dirty="0"/>
        </a:p>
      </dsp:txBody>
      <dsp:txXfrm>
        <a:off x="6622265" y="1109111"/>
        <a:ext cx="2181076" cy="1090538"/>
      </dsp:txXfrm>
    </dsp:sp>
    <dsp:sp modelId="{7C4BD710-D543-41E5-927D-B725D41E0FBC}">
      <dsp:nvSpPr>
        <dsp:cNvPr id="0" name=""/>
        <dsp:cNvSpPr/>
      </dsp:nvSpPr>
      <dsp:spPr>
        <a:xfrm>
          <a:off x="6642287" y="2892823"/>
          <a:ext cx="2181076" cy="10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Higher Mobility </a:t>
          </a:r>
          <a:endParaRPr lang="en-US" sz="1600" kern="1200" dirty="0"/>
        </a:p>
      </dsp:txBody>
      <dsp:txXfrm>
        <a:off x="6642287" y="2892823"/>
        <a:ext cx="2181076" cy="1090538"/>
      </dsp:txXfrm>
    </dsp:sp>
    <dsp:sp modelId="{D42218BD-4396-4EF1-8156-8A6125CEE333}">
      <dsp:nvSpPr>
        <dsp:cNvPr id="0" name=""/>
        <dsp:cNvSpPr/>
      </dsp:nvSpPr>
      <dsp:spPr>
        <a:xfrm>
          <a:off x="3690258" y="4624461"/>
          <a:ext cx="2181076" cy="10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Higher Demand for Road Space</a:t>
          </a:r>
          <a:endParaRPr lang="en-US" sz="1600" kern="1200" dirty="0"/>
        </a:p>
      </dsp:txBody>
      <dsp:txXfrm>
        <a:off x="3690258" y="4624461"/>
        <a:ext cx="2181076" cy="1090538"/>
      </dsp:txXfrm>
    </dsp:sp>
    <dsp:sp modelId="{F5EF4034-EB4E-4632-9891-3D5B40EAEAF0}">
      <dsp:nvSpPr>
        <dsp:cNvPr id="0" name=""/>
        <dsp:cNvSpPr/>
      </dsp:nvSpPr>
      <dsp:spPr>
        <a:xfrm>
          <a:off x="362008" y="3010961"/>
          <a:ext cx="2181076" cy="10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Inability to Meet Capacity  Required</a:t>
          </a:r>
          <a:endParaRPr lang="en-US" sz="1600" kern="1200" dirty="0"/>
        </a:p>
      </dsp:txBody>
      <dsp:txXfrm>
        <a:off x="362008" y="3010961"/>
        <a:ext cx="2181076" cy="1090538"/>
      </dsp:txXfrm>
    </dsp:sp>
    <dsp:sp modelId="{A382C57F-5B90-41E9-A1D2-3B95E3F5E3BF}">
      <dsp:nvSpPr>
        <dsp:cNvPr id="0" name=""/>
        <dsp:cNvSpPr/>
      </dsp:nvSpPr>
      <dsp:spPr>
        <a:xfrm>
          <a:off x="430564" y="1190976"/>
          <a:ext cx="2181076" cy="10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External Losses Slows Economic Growth </a:t>
          </a:r>
          <a:endParaRPr lang="en-US" sz="1600" kern="1200" dirty="0"/>
        </a:p>
      </dsp:txBody>
      <dsp:txXfrm>
        <a:off x="430564" y="1190976"/>
        <a:ext cx="2181076" cy="10905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411330-5608-4789-8B31-D8DBF3E6BEFF}">
      <dsp:nvSpPr>
        <dsp:cNvPr id="0" name=""/>
        <dsp:cNvSpPr/>
      </dsp:nvSpPr>
      <dsp:spPr>
        <a:xfrm>
          <a:off x="0" y="0"/>
          <a:ext cx="6537949" cy="1042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STRATEGY</a:t>
          </a:r>
          <a:r>
            <a:rPr lang="en-US" sz="2400" kern="1200" dirty="0" smtClean="0"/>
            <a:t>: PT Priority (No choice) </a:t>
          </a:r>
          <a:endParaRPr lang="en-US" sz="2400" kern="1200" dirty="0"/>
        </a:p>
      </dsp:txBody>
      <dsp:txXfrm>
        <a:off x="0" y="0"/>
        <a:ext cx="5436899" cy="1042416"/>
      </dsp:txXfrm>
    </dsp:sp>
    <dsp:sp modelId="{569FEE40-6948-4B43-B38D-1112703D9595}">
      <dsp:nvSpPr>
        <dsp:cNvPr id="0" name=""/>
        <dsp:cNvSpPr/>
      </dsp:nvSpPr>
      <dsp:spPr>
        <a:xfrm>
          <a:off x="152402" y="1187196"/>
          <a:ext cx="7284705" cy="1042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PLAN: </a:t>
          </a:r>
          <a:r>
            <a:rPr lang="en-US" sz="2400" kern="1200" dirty="0" smtClean="0"/>
            <a:t>Transport MP (Available)</a:t>
          </a:r>
          <a:endParaRPr lang="en-US" sz="2400" kern="1200" dirty="0"/>
        </a:p>
      </dsp:txBody>
      <dsp:txXfrm>
        <a:off x="152402" y="1187196"/>
        <a:ext cx="6039683" cy="1042416"/>
      </dsp:txXfrm>
    </dsp:sp>
    <dsp:sp modelId="{395CE03B-82FF-42A4-9500-9F4E4A686ECE}">
      <dsp:nvSpPr>
        <dsp:cNvPr id="0" name=""/>
        <dsp:cNvSpPr/>
      </dsp:nvSpPr>
      <dsp:spPr>
        <a:xfrm>
          <a:off x="358138" y="2374392"/>
          <a:ext cx="7924792" cy="1042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POLITICAL</a:t>
          </a:r>
          <a:r>
            <a:rPr lang="en-US" sz="2400" kern="1200" dirty="0" smtClean="0"/>
            <a:t>: Leadership (Champion Wanted)</a:t>
          </a:r>
          <a:endParaRPr lang="en-US" sz="2400" kern="1200" dirty="0"/>
        </a:p>
      </dsp:txBody>
      <dsp:txXfrm>
        <a:off x="358138" y="2374392"/>
        <a:ext cx="6570373" cy="1042416"/>
      </dsp:txXfrm>
    </dsp:sp>
    <dsp:sp modelId="{4F33ED5E-BA91-4D92-8C10-C3FFE0E3FAC5}">
      <dsp:nvSpPr>
        <dsp:cNvPr id="0" name=""/>
        <dsp:cNvSpPr/>
      </dsp:nvSpPr>
      <dsp:spPr>
        <a:xfrm>
          <a:off x="602002" y="3581404"/>
          <a:ext cx="8061948" cy="1042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FUNDING: </a:t>
          </a:r>
          <a:r>
            <a:rPr lang="en-US" sz="2400" kern="1200" dirty="0" smtClean="0"/>
            <a:t>Private &amp; Public (Local &amp; Foreign)</a:t>
          </a:r>
          <a:endParaRPr lang="en-US" sz="2400" kern="1200" dirty="0"/>
        </a:p>
      </dsp:txBody>
      <dsp:txXfrm>
        <a:off x="602002" y="3581404"/>
        <a:ext cx="6684088" cy="1042415"/>
      </dsp:txXfrm>
    </dsp:sp>
    <dsp:sp modelId="{0AE4C2D4-571D-4817-9668-E17B64C253E1}">
      <dsp:nvSpPr>
        <dsp:cNvPr id="0" name=""/>
        <dsp:cNvSpPr/>
      </dsp:nvSpPr>
      <dsp:spPr>
        <a:xfrm>
          <a:off x="1097295" y="4748784"/>
          <a:ext cx="8046740" cy="1042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INSTITUTIONAL</a:t>
          </a:r>
          <a:r>
            <a:rPr lang="en-US" sz="2200" kern="1200" dirty="0" smtClean="0"/>
            <a:t>: Correct People &amp; Processes </a:t>
          </a:r>
          <a:endParaRPr lang="en-US" sz="2200" kern="1200" dirty="0"/>
        </a:p>
      </dsp:txBody>
      <dsp:txXfrm>
        <a:off x="1097295" y="4748784"/>
        <a:ext cx="6671479" cy="1042416"/>
      </dsp:txXfrm>
    </dsp:sp>
    <dsp:sp modelId="{6360CDF6-3E7B-4FB1-B057-FB9CE064609C}">
      <dsp:nvSpPr>
        <dsp:cNvPr id="0" name=""/>
        <dsp:cNvSpPr/>
      </dsp:nvSpPr>
      <dsp:spPr>
        <a:xfrm>
          <a:off x="6111844" y="761542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111844" y="761542"/>
        <a:ext cx="677570" cy="677570"/>
      </dsp:txXfrm>
    </dsp:sp>
    <dsp:sp modelId="{6929E06A-2B44-47B9-B843-BC0D8E9A736C}">
      <dsp:nvSpPr>
        <dsp:cNvPr id="0" name=""/>
        <dsp:cNvSpPr/>
      </dsp:nvSpPr>
      <dsp:spPr>
        <a:xfrm>
          <a:off x="6637624" y="1948738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37624" y="1948738"/>
        <a:ext cx="677570" cy="677570"/>
      </dsp:txXfrm>
    </dsp:sp>
    <dsp:sp modelId="{1588B5CE-8876-4D7D-B7E3-2D7C9B9F4808}">
      <dsp:nvSpPr>
        <dsp:cNvPr id="0" name=""/>
        <dsp:cNvSpPr/>
      </dsp:nvSpPr>
      <dsp:spPr>
        <a:xfrm>
          <a:off x="7163404" y="3118561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163404" y="3118561"/>
        <a:ext cx="677570" cy="677570"/>
      </dsp:txXfrm>
    </dsp:sp>
    <dsp:sp modelId="{C5642200-F534-47D5-BFF2-DA8923D18179}">
      <dsp:nvSpPr>
        <dsp:cNvPr id="0" name=""/>
        <dsp:cNvSpPr/>
      </dsp:nvSpPr>
      <dsp:spPr>
        <a:xfrm>
          <a:off x="7689184" y="4317339"/>
          <a:ext cx="677570" cy="677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89184" y="4317339"/>
        <a:ext cx="677570" cy="677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E434-BE41-499C-9F16-2351E81C99E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9880-4702-48FF-AE39-D6E10249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Pradeepa: Get a diagram with monorail and picture</a:t>
            </a:r>
            <a:r>
              <a:rPr lang="en-US" baseline="0" dirty="0" smtClean="0"/>
              <a:t> to match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35-50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E4D4-DAC1-495B-8DA4-ACD2B8EF11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E4D4-DAC1-495B-8DA4-ACD2B8EF11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Dhammika: Show animation of the above roads</a:t>
            </a:r>
            <a:r>
              <a:rPr lang="en-US" baseline="0" dirty="0" smtClean="0"/>
              <a:t> with labels for 2020/2025 and 2035 I n one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E4D4-DAC1-495B-8DA4-ACD2B8EF11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Dhammika: Animation in one</a:t>
            </a:r>
            <a:r>
              <a:rPr lang="en-US" baseline="0" dirty="0" smtClean="0"/>
              <a:t> slide for 2020/2025 and 2035</a:t>
            </a:r>
          </a:p>
          <a:p>
            <a:endParaRPr lang="en-US" baseline="0" dirty="0" smtClean="0"/>
          </a:p>
          <a:p>
            <a:r>
              <a:rPr lang="en-US" baseline="0" dirty="0" smtClean="0"/>
              <a:t>Dhammika: Also thereafter add ERP for 2025 and 2035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E4D4-DAC1-495B-8DA4-ACD2B8EF11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E4D4-DAC1-495B-8DA4-ACD2B8EF11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9D2058-C3F4-423D-8A15-19B08B3A590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033E6F-2064-4AA9-B1B9-A7324BEAF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malk@uom.l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971800"/>
            <a:ext cx="7772400" cy="1142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“CREATING A WORLD CLASS TRANSPORTATION SYSTEM IN COLOMBO”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Amal S. Kumarage</a:t>
            </a:r>
          </a:p>
          <a:p>
            <a:pPr algn="l"/>
            <a:r>
              <a:rPr lang="en-US" dirty="0" smtClean="0">
                <a:hlinkClick r:id="rId2"/>
              </a:rPr>
              <a:t>amalk@uom.lk</a:t>
            </a:r>
            <a:endParaRPr lang="en-US" dirty="0" smtClean="0"/>
          </a:p>
          <a:p>
            <a:pPr algn="l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November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24447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 descr="C:\Users\Dept of TLM\Desktop\2020_MapsPrint_10Feb_rv4\R51_BRT20_print_r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5204"/>
            <a:ext cx="5429250" cy="7673204"/>
          </a:xfrm>
          <a:prstGeom prst="rect">
            <a:avLst/>
          </a:prstGeom>
          <a:noFill/>
        </p:spPr>
      </p:pic>
      <p:pic>
        <p:nvPicPr>
          <p:cNvPr id="7" name="Picture 2" descr="C:\Users\Dept of TLM\Desktop\2025_MapsPrint_10Feb_rv4\R52_BRT25_print_r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-381000"/>
            <a:ext cx="5374646" cy="7467600"/>
          </a:xfrm>
          <a:prstGeom prst="rect">
            <a:avLst/>
          </a:prstGeom>
          <a:noFill/>
        </p:spPr>
      </p:pic>
      <p:pic>
        <p:nvPicPr>
          <p:cNvPr id="9" name="Picture 2" descr="C:\Users\Dept of TLM\Desktop\2035_MapsPrint_10Feb_rv4\R53_BRT35_print_rv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699" y="-533399"/>
            <a:ext cx="5688601" cy="7619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0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BRT and Bus Priority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2578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410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54864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2035</a:t>
            </a:r>
            <a:endParaRPr lang="en-US" dirty="0"/>
          </a:p>
        </p:txBody>
      </p:sp>
    </p:spTree>
  </p:cSld>
  <p:clrMapOvr>
    <a:masterClrMapping/>
  </p:clrMapOvr>
  <p:transition advTm="36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24447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C:\Users\Dept of TLM\Desktop\2020_MapsPrint_10Feb_rv4\R51_Railway20_print_r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9523" y="-838201"/>
            <a:ext cx="6435748" cy="90956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Railway</a:t>
            </a:r>
            <a:endParaRPr lang="en-US" dirty="0"/>
          </a:p>
        </p:txBody>
      </p:sp>
      <p:pic>
        <p:nvPicPr>
          <p:cNvPr id="8" name="Picture 2" descr="C:\Users\Dept of TLM\Desktop\R52_Railway25_print_rv4.jpg"/>
          <p:cNvPicPr>
            <a:picLocks noChangeAspect="1" noChangeArrowheads="1"/>
          </p:cNvPicPr>
          <p:nvPr/>
        </p:nvPicPr>
        <p:blipFill>
          <a:blip r:embed="rId4" cstate="print"/>
          <a:srcRect l="2418"/>
          <a:stretch>
            <a:fillRect/>
          </a:stretch>
        </p:blipFill>
        <p:spPr bwMode="auto">
          <a:xfrm>
            <a:off x="2438400" y="-762000"/>
            <a:ext cx="6705600" cy="97119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62484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2020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2484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2025</a:t>
            </a:r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5208336" y="228600"/>
            <a:ext cx="2487864" cy="304800"/>
          </a:xfrm>
          <a:custGeom>
            <a:avLst/>
            <a:gdLst>
              <a:gd name="connsiteX0" fmla="*/ 0 w 3935664"/>
              <a:gd name="connsiteY0" fmla="*/ 26737 h 508000"/>
              <a:gd name="connsiteX1" fmla="*/ 673769 w 3935664"/>
              <a:gd name="connsiteY1" fmla="*/ 42779 h 508000"/>
              <a:gd name="connsiteX2" fmla="*/ 1524000 w 3935664"/>
              <a:gd name="connsiteY2" fmla="*/ 283411 h 508000"/>
              <a:gd name="connsiteX3" fmla="*/ 2422358 w 3935664"/>
              <a:gd name="connsiteY3" fmla="*/ 187158 h 508000"/>
              <a:gd name="connsiteX4" fmla="*/ 3721769 w 3935664"/>
              <a:gd name="connsiteY4" fmla="*/ 459874 h 508000"/>
              <a:gd name="connsiteX5" fmla="*/ 3705727 w 3935664"/>
              <a:gd name="connsiteY5" fmla="*/ 475916 h 508000"/>
              <a:gd name="connsiteX6" fmla="*/ 3737811 w 3935664"/>
              <a:gd name="connsiteY6" fmla="*/ 475916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5664" h="508000">
                <a:moveTo>
                  <a:pt x="0" y="26737"/>
                </a:moveTo>
                <a:cubicBezTo>
                  <a:pt x="209884" y="13368"/>
                  <a:pt x="419769" y="0"/>
                  <a:pt x="673769" y="42779"/>
                </a:cubicBezTo>
                <a:cubicBezTo>
                  <a:pt x="927769" y="85558"/>
                  <a:pt x="1232568" y="259348"/>
                  <a:pt x="1524000" y="283411"/>
                </a:cubicBezTo>
                <a:cubicBezTo>
                  <a:pt x="1815432" y="307474"/>
                  <a:pt x="2056063" y="157748"/>
                  <a:pt x="2422358" y="187158"/>
                </a:cubicBezTo>
                <a:cubicBezTo>
                  <a:pt x="2788653" y="216568"/>
                  <a:pt x="3507874" y="411748"/>
                  <a:pt x="3721769" y="459874"/>
                </a:cubicBezTo>
                <a:cubicBezTo>
                  <a:pt x="3935664" y="508000"/>
                  <a:pt x="3703053" y="473242"/>
                  <a:pt x="3705727" y="475916"/>
                </a:cubicBezTo>
                <a:cubicBezTo>
                  <a:pt x="3708401" y="478590"/>
                  <a:pt x="3723106" y="477253"/>
                  <a:pt x="3737811" y="475916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81601" y="3352800"/>
            <a:ext cx="3276600" cy="3196390"/>
          </a:xfrm>
          <a:custGeom>
            <a:avLst/>
            <a:gdLst>
              <a:gd name="connsiteX0" fmla="*/ 0 w 3513221"/>
              <a:gd name="connsiteY0" fmla="*/ 0 h 3272590"/>
              <a:gd name="connsiteX1" fmla="*/ 465221 w 3513221"/>
              <a:gd name="connsiteY1" fmla="*/ 160422 h 3272590"/>
              <a:gd name="connsiteX2" fmla="*/ 625642 w 3513221"/>
              <a:gd name="connsiteY2" fmla="*/ 320843 h 3272590"/>
              <a:gd name="connsiteX3" fmla="*/ 930442 w 3513221"/>
              <a:gd name="connsiteY3" fmla="*/ 593558 h 3272590"/>
              <a:gd name="connsiteX4" fmla="*/ 1122947 w 3513221"/>
              <a:gd name="connsiteY4" fmla="*/ 994611 h 3272590"/>
              <a:gd name="connsiteX5" fmla="*/ 1604211 w 3513221"/>
              <a:gd name="connsiteY5" fmla="*/ 1491916 h 3272590"/>
              <a:gd name="connsiteX6" fmla="*/ 2149642 w 3513221"/>
              <a:gd name="connsiteY6" fmla="*/ 2165685 h 3272590"/>
              <a:gd name="connsiteX7" fmla="*/ 2711116 w 3513221"/>
              <a:gd name="connsiteY7" fmla="*/ 2727158 h 3272590"/>
              <a:gd name="connsiteX8" fmla="*/ 3272590 w 3513221"/>
              <a:gd name="connsiteY8" fmla="*/ 3272590 h 3272590"/>
              <a:gd name="connsiteX9" fmla="*/ 3320716 w 3513221"/>
              <a:gd name="connsiteY9" fmla="*/ 2727158 h 3272590"/>
              <a:gd name="connsiteX10" fmla="*/ 3336758 w 3513221"/>
              <a:gd name="connsiteY10" fmla="*/ 2181727 h 3272590"/>
              <a:gd name="connsiteX11" fmla="*/ 3513221 w 3513221"/>
              <a:gd name="connsiteY11" fmla="*/ 1475874 h 3272590"/>
              <a:gd name="connsiteX12" fmla="*/ 3513221 w 3513221"/>
              <a:gd name="connsiteY12" fmla="*/ 1475874 h 3272590"/>
              <a:gd name="connsiteX13" fmla="*/ 3497179 w 3513221"/>
              <a:gd name="connsiteY13" fmla="*/ 1491916 h 3272590"/>
              <a:gd name="connsiteX14" fmla="*/ 3497179 w 3513221"/>
              <a:gd name="connsiteY14" fmla="*/ 1507958 h 327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3221" h="3272590">
                <a:moveTo>
                  <a:pt x="0" y="0"/>
                </a:moveTo>
                <a:cubicBezTo>
                  <a:pt x="180473" y="53474"/>
                  <a:pt x="360947" y="106948"/>
                  <a:pt x="465221" y="160422"/>
                </a:cubicBezTo>
                <a:cubicBezTo>
                  <a:pt x="569495" y="213896"/>
                  <a:pt x="548105" y="248654"/>
                  <a:pt x="625642" y="320843"/>
                </a:cubicBezTo>
                <a:cubicBezTo>
                  <a:pt x="703179" y="393032"/>
                  <a:pt x="847558" y="481263"/>
                  <a:pt x="930442" y="593558"/>
                </a:cubicBezTo>
                <a:cubicBezTo>
                  <a:pt x="1013326" y="705853"/>
                  <a:pt x="1010652" y="844885"/>
                  <a:pt x="1122947" y="994611"/>
                </a:cubicBezTo>
                <a:cubicBezTo>
                  <a:pt x="1235242" y="1144337"/>
                  <a:pt x="1433095" y="1296737"/>
                  <a:pt x="1604211" y="1491916"/>
                </a:cubicBezTo>
                <a:cubicBezTo>
                  <a:pt x="1775327" y="1687095"/>
                  <a:pt x="1965158" y="1959811"/>
                  <a:pt x="2149642" y="2165685"/>
                </a:cubicBezTo>
                <a:cubicBezTo>
                  <a:pt x="2334126" y="2371559"/>
                  <a:pt x="2523958" y="2542674"/>
                  <a:pt x="2711116" y="2727158"/>
                </a:cubicBezTo>
                <a:cubicBezTo>
                  <a:pt x="2898274" y="2911642"/>
                  <a:pt x="3170990" y="3272590"/>
                  <a:pt x="3272590" y="3272590"/>
                </a:cubicBezTo>
                <a:cubicBezTo>
                  <a:pt x="3374190" y="3272590"/>
                  <a:pt x="3310021" y="2908968"/>
                  <a:pt x="3320716" y="2727158"/>
                </a:cubicBezTo>
                <a:cubicBezTo>
                  <a:pt x="3331411" y="2545348"/>
                  <a:pt x="3304674" y="2390274"/>
                  <a:pt x="3336758" y="2181727"/>
                </a:cubicBezTo>
                <a:cubicBezTo>
                  <a:pt x="3368842" y="1973180"/>
                  <a:pt x="3513221" y="1475874"/>
                  <a:pt x="3513221" y="1475874"/>
                </a:cubicBezTo>
                <a:lnTo>
                  <a:pt x="3513221" y="1475874"/>
                </a:lnTo>
                <a:cubicBezTo>
                  <a:pt x="3510547" y="1478548"/>
                  <a:pt x="3499853" y="1486569"/>
                  <a:pt x="3497179" y="1491916"/>
                </a:cubicBezTo>
                <a:cubicBezTo>
                  <a:pt x="3494505" y="1497263"/>
                  <a:pt x="3495842" y="1502610"/>
                  <a:pt x="3497179" y="1507958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86400" y="6470316"/>
            <a:ext cx="2807369" cy="387684"/>
          </a:xfrm>
          <a:custGeom>
            <a:avLst/>
            <a:gdLst>
              <a:gd name="connsiteX0" fmla="*/ 0 w 2807369"/>
              <a:gd name="connsiteY0" fmla="*/ 192505 h 387684"/>
              <a:gd name="connsiteX1" fmla="*/ 481263 w 2807369"/>
              <a:gd name="connsiteY1" fmla="*/ 336884 h 387684"/>
              <a:gd name="connsiteX2" fmla="*/ 1283369 w 2807369"/>
              <a:gd name="connsiteY2" fmla="*/ 304800 h 387684"/>
              <a:gd name="connsiteX3" fmla="*/ 2133600 w 2807369"/>
              <a:gd name="connsiteY3" fmla="*/ 336884 h 387684"/>
              <a:gd name="connsiteX4" fmla="*/ 2807369 w 2807369"/>
              <a:gd name="connsiteY4" fmla="*/ 0 h 387684"/>
              <a:gd name="connsiteX5" fmla="*/ 2807369 w 2807369"/>
              <a:gd name="connsiteY5" fmla="*/ 0 h 3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7369" h="387684">
                <a:moveTo>
                  <a:pt x="0" y="192505"/>
                </a:moveTo>
                <a:cubicBezTo>
                  <a:pt x="133684" y="255336"/>
                  <a:pt x="267368" y="318168"/>
                  <a:pt x="481263" y="336884"/>
                </a:cubicBezTo>
                <a:cubicBezTo>
                  <a:pt x="695158" y="355600"/>
                  <a:pt x="1007980" y="304800"/>
                  <a:pt x="1283369" y="304800"/>
                </a:cubicBezTo>
                <a:cubicBezTo>
                  <a:pt x="1558758" y="304800"/>
                  <a:pt x="1879600" y="387684"/>
                  <a:pt x="2133600" y="336884"/>
                </a:cubicBezTo>
                <a:cubicBezTo>
                  <a:pt x="2387600" y="286084"/>
                  <a:pt x="2807369" y="0"/>
                  <a:pt x="2807369" y="0"/>
                </a:cubicBezTo>
                <a:lnTo>
                  <a:pt x="2807369" y="0"/>
                </a:lnTo>
              </a:path>
            </a:pathLst>
          </a:cu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72400" y="25908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0" y="32766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Kosgama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00" y="4724400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Padukka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Heptagon 17"/>
          <p:cNvSpPr/>
          <p:nvPr/>
        </p:nvSpPr>
        <p:spPr>
          <a:xfrm>
            <a:off x="6400800" y="2819400"/>
            <a:ext cx="152400" cy="152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D</a:t>
            </a:r>
            <a:endParaRPr lang="en-US" sz="300" dirty="0"/>
          </a:p>
        </p:txBody>
      </p:sp>
      <p:sp>
        <p:nvSpPr>
          <p:cNvPr id="21" name="Heptagon 20"/>
          <p:cNvSpPr/>
          <p:nvPr/>
        </p:nvSpPr>
        <p:spPr>
          <a:xfrm>
            <a:off x="4648200" y="3200400"/>
            <a:ext cx="152400" cy="152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D</a:t>
            </a:r>
            <a:endParaRPr lang="en-US" sz="300" dirty="0"/>
          </a:p>
        </p:txBody>
      </p:sp>
      <p:sp>
        <p:nvSpPr>
          <p:cNvPr id="23" name="Freeform 22"/>
          <p:cNvSpPr/>
          <p:nvPr/>
        </p:nvSpPr>
        <p:spPr>
          <a:xfrm>
            <a:off x="4846320" y="2738846"/>
            <a:ext cx="1733005" cy="579120"/>
          </a:xfrm>
          <a:custGeom>
            <a:avLst/>
            <a:gdLst>
              <a:gd name="connsiteX0" fmla="*/ 0 w 1733005"/>
              <a:gd name="connsiteY0" fmla="*/ 566057 h 579120"/>
              <a:gd name="connsiteX1" fmla="*/ 287383 w 1733005"/>
              <a:gd name="connsiteY1" fmla="*/ 566057 h 579120"/>
              <a:gd name="connsiteX2" fmla="*/ 261257 w 1733005"/>
              <a:gd name="connsiteY2" fmla="*/ 552994 h 579120"/>
              <a:gd name="connsiteX3" fmla="*/ 391886 w 1733005"/>
              <a:gd name="connsiteY3" fmla="*/ 409303 h 579120"/>
              <a:gd name="connsiteX4" fmla="*/ 509451 w 1733005"/>
              <a:gd name="connsiteY4" fmla="*/ 200297 h 579120"/>
              <a:gd name="connsiteX5" fmla="*/ 600891 w 1733005"/>
              <a:gd name="connsiteY5" fmla="*/ 30480 h 579120"/>
              <a:gd name="connsiteX6" fmla="*/ 1018903 w 1733005"/>
              <a:gd name="connsiteY6" fmla="*/ 17417 h 579120"/>
              <a:gd name="connsiteX7" fmla="*/ 1214846 w 1733005"/>
              <a:gd name="connsiteY7" fmla="*/ 43543 h 579120"/>
              <a:gd name="connsiteX8" fmla="*/ 1463040 w 1733005"/>
              <a:gd name="connsiteY8" fmla="*/ 95794 h 579120"/>
              <a:gd name="connsiteX9" fmla="*/ 1698171 w 1733005"/>
              <a:gd name="connsiteY9" fmla="*/ 187234 h 579120"/>
              <a:gd name="connsiteX10" fmla="*/ 1672046 w 1733005"/>
              <a:gd name="connsiteY10" fmla="*/ 161108 h 579120"/>
              <a:gd name="connsiteX11" fmla="*/ 1672046 w 1733005"/>
              <a:gd name="connsiteY11" fmla="*/ 161108 h 579120"/>
              <a:gd name="connsiteX12" fmla="*/ 1685109 w 1733005"/>
              <a:gd name="connsiteY12" fmla="*/ 174171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3005" h="579120">
                <a:moveTo>
                  <a:pt x="0" y="566057"/>
                </a:moveTo>
                <a:lnTo>
                  <a:pt x="287383" y="566057"/>
                </a:lnTo>
                <a:cubicBezTo>
                  <a:pt x="330926" y="563880"/>
                  <a:pt x="243840" y="579120"/>
                  <a:pt x="261257" y="552994"/>
                </a:cubicBezTo>
                <a:cubicBezTo>
                  <a:pt x="278674" y="526868"/>
                  <a:pt x="350520" y="468086"/>
                  <a:pt x="391886" y="409303"/>
                </a:cubicBezTo>
                <a:cubicBezTo>
                  <a:pt x="433252" y="350520"/>
                  <a:pt x="474617" y="263434"/>
                  <a:pt x="509451" y="200297"/>
                </a:cubicBezTo>
                <a:cubicBezTo>
                  <a:pt x="544285" y="137160"/>
                  <a:pt x="515982" y="60960"/>
                  <a:pt x="600891" y="30480"/>
                </a:cubicBezTo>
                <a:cubicBezTo>
                  <a:pt x="685800" y="0"/>
                  <a:pt x="916577" y="15240"/>
                  <a:pt x="1018903" y="17417"/>
                </a:cubicBezTo>
                <a:cubicBezTo>
                  <a:pt x="1121229" y="19594"/>
                  <a:pt x="1140823" y="30480"/>
                  <a:pt x="1214846" y="43543"/>
                </a:cubicBezTo>
                <a:cubicBezTo>
                  <a:pt x="1288869" y="56606"/>
                  <a:pt x="1382486" y="71846"/>
                  <a:pt x="1463040" y="95794"/>
                </a:cubicBezTo>
                <a:cubicBezTo>
                  <a:pt x="1543594" y="119742"/>
                  <a:pt x="1663337" y="176348"/>
                  <a:pt x="1698171" y="187234"/>
                </a:cubicBezTo>
                <a:cubicBezTo>
                  <a:pt x="1733005" y="198120"/>
                  <a:pt x="1672046" y="161108"/>
                  <a:pt x="1672046" y="161108"/>
                </a:cubicBezTo>
                <a:lnTo>
                  <a:pt x="1672046" y="161108"/>
                </a:lnTo>
                <a:lnTo>
                  <a:pt x="1685109" y="174171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5029201"/>
            <a:ext cx="1295400" cy="156966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2"/>
                </a:solidFill>
              </a:rPr>
              <a:t>1.Urban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Electrification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Higher Speed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Station Dev.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Higher Frequency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Improve Access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5715000"/>
            <a:ext cx="1390124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chemeClr val="bg2"/>
                </a:solidFill>
              </a:rPr>
              <a:t>2.Freight</a:t>
            </a:r>
          </a:p>
          <a:p>
            <a:r>
              <a:rPr lang="en-US" sz="1200" b="1" u="sng" dirty="0" smtClean="0">
                <a:solidFill>
                  <a:schemeClr val="bg2"/>
                </a:solidFill>
              </a:rPr>
              <a:t>3.Long Distance</a:t>
            </a:r>
            <a:endParaRPr lang="en-US" sz="1200" b="1" u="sng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259080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ICD?</a:t>
            </a:r>
            <a:endParaRPr lang="en-US" sz="1400" b="1" i="1" dirty="0"/>
          </a:p>
        </p:txBody>
      </p:sp>
      <p:cxnSp>
        <p:nvCxnSpPr>
          <p:cNvPr id="29" name="Straight Connector 28"/>
          <p:cNvCxnSpPr>
            <a:endCxn id="15" idx="2"/>
          </p:cNvCxnSpPr>
          <p:nvPr/>
        </p:nvCxnSpPr>
        <p:spPr>
          <a:xfrm>
            <a:off x="7772400" y="533400"/>
            <a:ext cx="1214093" cy="311253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6477000" y="2971800"/>
            <a:ext cx="2362200" cy="685800"/>
          </a:xfrm>
          <a:custGeom>
            <a:avLst/>
            <a:gdLst>
              <a:gd name="connsiteX0" fmla="*/ 0 w 3935664"/>
              <a:gd name="connsiteY0" fmla="*/ 26737 h 508000"/>
              <a:gd name="connsiteX1" fmla="*/ 673769 w 3935664"/>
              <a:gd name="connsiteY1" fmla="*/ 42779 h 508000"/>
              <a:gd name="connsiteX2" fmla="*/ 1524000 w 3935664"/>
              <a:gd name="connsiteY2" fmla="*/ 283411 h 508000"/>
              <a:gd name="connsiteX3" fmla="*/ 2422358 w 3935664"/>
              <a:gd name="connsiteY3" fmla="*/ 187158 h 508000"/>
              <a:gd name="connsiteX4" fmla="*/ 3721769 w 3935664"/>
              <a:gd name="connsiteY4" fmla="*/ 459874 h 508000"/>
              <a:gd name="connsiteX5" fmla="*/ 3705727 w 3935664"/>
              <a:gd name="connsiteY5" fmla="*/ 475916 h 508000"/>
              <a:gd name="connsiteX6" fmla="*/ 3737811 w 3935664"/>
              <a:gd name="connsiteY6" fmla="*/ 475916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5664" h="508000">
                <a:moveTo>
                  <a:pt x="0" y="26737"/>
                </a:moveTo>
                <a:cubicBezTo>
                  <a:pt x="209884" y="13368"/>
                  <a:pt x="419769" y="0"/>
                  <a:pt x="673769" y="42779"/>
                </a:cubicBezTo>
                <a:cubicBezTo>
                  <a:pt x="927769" y="85558"/>
                  <a:pt x="1232568" y="259348"/>
                  <a:pt x="1524000" y="283411"/>
                </a:cubicBezTo>
                <a:cubicBezTo>
                  <a:pt x="1815432" y="307474"/>
                  <a:pt x="2056063" y="157748"/>
                  <a:pt x="2422358" y="187158"/>
                </a:cubicBezTo>
                <a:cubicBezTo>
                  <a:pt x="2788653" y="216568"/>
                  <a:pt x="3507874" y="411748"/>
                  <a:pt x="3721769" y="459874"/>
                </a:cubicBezTo>
                <a:cubicBezTo>
                  <a:pt x="3935664" y="508000"/>
                  <a:pt x="3703053" y="473242"/>
                  <a:pt x="3705727" y="475916"/>
                </a:cubicBezTo>
                <a:cubicBezTo>
                  <a:pt x="3708401" y="478590"/>
                  <a:pt x="3723106" y="477253"/>
                  <a:pt x="3737811" y="475916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53400" y="609600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To Ratnapura?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6488668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Horana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458200" y="6858000"/>
            <a:ext cx="183511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 km new track</a:t>
            </a:r>
            <a:endParaRPr lang="en-US" dirty="0"/>
          </a:p>
        </p:txBody>
      </p:sp>
    </p:spTree>
  </p:cSld>
  <p:clrMapOvr>
    <a:masterClrMapping/>
  </p:clrMapOvr>
  <p:transition advTm="38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3" grpId="0" animBg="1"/>
      <p:bldP spid="14" grpId="0"/>
      <p:bldP spid="15" grpId="0"/>
      <p:bldP spid="16" grpId="0"/>
      <p:bldP spid="18" grpId="0" animBg="1"/>
      <p:bldP spid="21" grpId="0" animBg="1"/>
      <p:bldP spid="23" grpId="0" animBg="1"/>
      <p:bldP spid="25" grpId="0" animBg="1"/>
      <p:bldP spid="26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lombo1 - Mono Rail Tr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6985"/>
            <a:ext cx="9144000" cy="6633211"/>
          </a:xfrm>
        </p:spPr>
      </p:pic>
      <p:sp>
        <p:nvSpPr>
          <p:cNvPr id="3" name="5-Point Star 2"/>
          <p:cNvSpPr/>
          <p:nvPr/>
        </p:nvSpPr>
        <p:spPr>
          <a:xfrm>
            <a:off x="2209800" y="29718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743200" y="27432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267200" y="48006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191000" y="44196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219200" y="23622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71600" y="30480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6400800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Elevated Rail: Monorail/LRT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 Proposal for Roads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24447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 descr="C:\Users\Dept of TLM\Desktop\2020_MapsPrint_10Feb_rv4\R51_MultiMode20_withTDM_print_r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-838200"/>
            <a:ext cx="6268865" cy="885983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819400"/>
            <a:ext cx="3962400" cy="2438400"/>
          </a:xfrm>
          <a:ln w="3175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ensure that at least 1/3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of existing (and new) road space on major highways within a dense urban area be reserved for </a:t>
            </a:r>
            <a:r>
              <a:rPr lang="en-US" sz="2000" b="1" i="1" dirty="0" smtClean="0"/>
              <a:t>high occupancy vehicles</a:t>
            </a:r>
            <a:r>
              <a:rPr lang="en-US" sz="2000" i="1" dirty="0" smtClean="0"/>
              <a:t>….such as bus lanes, LRT or </a:t>
            </a:r>
            <a:r>
              <a:rPr lang="en-US" sz="2000" b="1" i="1" dirty="0" smtClean="0"/>
              <a:t>BRT</a:t>
            </a:r>
            <a:r>
              <a:rPr lang="en-US" sz="2000" i="1" dirty="0" smtClean="0"/>
              <a:t> systems”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914400" y="5791200"/>
            <a:ext cx="3962400" cy="612648"/>
          </a:xfrm>
          <a:prstGeom prst="wedgeRectCallout">
            <a:avLst>
              <a:gd name="adj1" fmla="val 73885"/>
              <a:gd name="adj2" fmla="val -23381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/>
              <a:t>Galle Road – new link between Marine Drive and Ratmalana for BRT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086600" y="5562600"/>
            <a:ext cx="2590800" cy="762000"/>
          </a:xfrm>
          <a:prstGeom prst="wedgeRectCallout">
            <a:avLst>
              <a:gd name="adj1" fmla="val -48938"/>
              <a:gd name="adj2" fmla="val -11528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/>
              <a:t>Horana Road – widening for bus priority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467600" y="4038600"/>
            <a:ext cx="2667000" cy="762000"/>
          </a:xfrm>
          <a:prstGeom prst="wedgeRectCallout">
            <a:avLst>
              <a:gd name="adj1" fmla="val -74421"/>
              <a:gd name="adj2" fmla="val -530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/>
              <a:t>High Level Road – widening for bus priority 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600200" y="1143000"/>
            <a:ext cx="4648200" cy="612648"/>
          </a:xfrm>
          <a:prstGeom prst="wedgeRectCallout">
            <a:avLst>
              <a:gd name="adj1" fmla="val 62195"/>
              <a:gd name="adj2" fmla="val 15688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/>
              <a:t>Kandy Road – widening to six lanes up to Kadawatha for BRT  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162800" y="1676400"/>
            <a:ext cx="2133600" cy="765048"/>
          </a:xfrm>
          <a:prstGeom prst="wedgeRectCallout">
            <a:avLst>
              <a:gd name="adj1" fmla="val -46625"/>
              <a:gd name="adj2" fmla="val 16566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/>
              <a:t>Widening of Low Level Road for Bus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209800"/>
            <a:ext cx="3810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Land Transport Policy of the Ministry of Transport (2010) </a:t>
            </a:r>
          </a:p>
        </p:txBody>
      </p:sp>
    </p:spTree>
  </p:cSld>
  <p:clrMapOvr>
    <a:masterClrMapping/>
  </p:clrMapOvr>
  <p:transition advTm="6717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Other Supporting Transport Demand Management (TDM)Projects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Rationalize Vehicle Import Taxes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Electronic </a:t>
            </a:r>
            <a:r>
              <a:rPr lang="en-US" sz="2400" dirty="0" smtClean="0"/>
              <a:t>Road </a:t>
            </a:r>
            <a:r>
              <a:rPr lang="en-US" sz="2400" dirty="0" smtClean="0"/>
              <a:t>Pricing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Improve </a:t>
            </a:r>
            <a:r>
              <a:rPr lang="en-US" sz="2400" dirty="0" err="1" smtClean="0"/>
              <a:t>Walkability</a:t>
            </a:r>
            <a:r>
              <a:rPr lang="en-US" sz="2400" dirty="0" smtClean="0"/>
              <a:t> </a:t>
            </a:r>
            <a:r>
              <a:rPr lang="en-US" sz="2400" dirty="0" smtClean="0"/>
              <a:t>&amp;</a:t>
            </a:r>
            <a:r>
              <a:rPr lang="en-US" sz="2400" dirty="0" smtClean="0"/>
              <a:t> </a:t>
            </a:r>
            <a:r>
              <a:rPr lang="en-US" sz="2400" dirty="0" smtClean="0"/>
              <a:t>cycle </a:t>
            </a:r>
            <a:r>
              <a:rPr lang="en-US" sz="2400" dirty="0" smtClean="0"/>
              <a:t>lanes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Parking </a:t>
            </a:r>
            <a:r>
              <a:rPr lang="en-US" sz="2400" dirty="0" smtClean="0"/>
              <a:t>Management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Regulation of Hired Vehicles (3 </a:t>
            </a:r>
            <a:r>
              <a:rPr lang="en-US" sz="2400" dirty="0" smtClean="0"/>
              <a:t>wheelers)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Advanced Traffic/Transport Control </a:t>
            </a:r>
            <a:r>
              <a:rPr lang="en-US" sz="2400" dirty="0" smtClean="0"/>
              <a:t>System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Financing for Urban Transport Investment Cost (20 years)</a:t>
            </a:r>
            <a:endParaRPr lang="en-US" sz="3600" b="1" dirty="0"/>
          </a:p>
        </p:txBody>
      </p:sp>
      <p:sp>
        <p:nvSpPr>
          <p:cNvPr id="8" name="Oval Callout 7"/>
          <p:cNvSpPr/>
          <p:nvPr/>
        </p:nvSpPr>
        <p:spPr>
          <a:xfrm>
            <a:off x="2743200" y="5638800"/>
            <a:ext cx="2057400" cy="1219200"/>
          </a:xfrm>
          <a:prstGeom prst="wedgeEllipseCallout">
            <a:avLst>
              <a:gd name="adj1" fmla="val 52059"/>
              <a:gd name="adj2" fmla="val -13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Opportunity of private investment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914400" y="4800600"/>
            <a:ext cx="1828800" cy="1219200"/>
          </a:xfrm>
          <a:prstGeom prst="wedgeEllipseCallout">
            <a:avLst>
              <a:gd name="adj1" fmla="val 106309"/>
              <a:gd name="adj2" fmla="val -112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Investment across different modes </a:t>
            </a:r>
            <a:endParaRPr lang="en-US" sz="1600" dirty="0"/>
          </a:p>
        </p:txBody>
      </p:sp>
      <p:sp>
        <p:nvSpPr>
          <p:cNvPr id="10" name="Oval Callout 9"/>
          <p:cNvSpPr/>
          <p:nvPr/>
        </p:nvSpPr>
        <p:spPr>
          <a:xfrm>
            <a:off x="7315200" y="5410200"/>
            <a:ext cx="1828800" cy="1219200"/>
          </a:xfrm>
          <a:prstGeom prst="wedgeEllipseCallout">
            <a:avLst>
              <a:gd name="adj1" fmla="val -15120"/>
              <a:gd name="adj2" fmla="val -160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Potential Sources of funding</a:t>
            </a:r>
            <a:endParaRPr lang="en-US" sz="16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3505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5181600" y="5410200"/>
            <a:ext cx="1828800" cy="1219200"/>
          </a:xfrm>
          <a:prstGeom prst="wedgeEllipseCallout">
            <a:avLst>
              <a:gd name="adj1" fmla="val -5834"/>
              <a:gd name="adj2" fmla="val -115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Total investment for 20 years = Rs 44 </a:t>
            </a:r>
            <a:r>
              <a:rPr lang="en-US" sz="1600" dirty="0" err="1" smtClean="0"/>
              <a:t>bn</a:t>
            </a:r>
            <a:r>
              <a:rPr lang="en-US" sz="1600" dirty="0" smtClean="0"/>
              <a:t>/yr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Tm="82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"An advanced city is not a place where the poor move about in cars, rather it’s where even the rich use public transportation" </a:t>
            </a:r>
            <a:endParaRPr lang="en-US" sz="2800" baseline="30000" dirty="0" smtClean="0"/>
          </a:p>
          <a:p>
            <a:pPr algn="r">
              <a:buNone/>
            </a:pPr>
            <a:r>
              <a:rPr lang="en-US" sz="2000" i="1" dirty="0" smtClean="0"/>
              <a:t>Enrique </a:t>
            </a:r>
            <a:r>
              <a:rPr lang="en-US" sz="2000" i="1" dirty="0" err="1" smtClean="0"/>
              <a:t>Penalosa</a:t>
            </a:r>
            <a:r>
              <a:rPr lang="en-US" sz="2000" i="1" dirty="0" smtClean="0"/>
              <a:t> (former Mayor of Bogota)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and….Thank You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Closing Thoughts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Transport Challenges </a:t>
            </a:r>
            <a:r>
              <a:rPr lang="en-US" sz="3200" dirty="0" smtClean="0"/>
              <a:t>for Colombo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995672"/>
          </a:xfrm>
        </p:spPr>
        <p:txBody>
          <a:bodyPr>
            <a:noAutofit/>
          </a:bodyPr>
          <a:lstStyle/>
          <a:p>
            <a:pPr marL="0">
              <a:lnSpc>
                <a:spcPts val="4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To Provide….</a:t>
            </a:r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Accessibility- </a:t>
            </a:r>
            <a:r>
              <a:rPr lang="en-US" sz="2400" dirty="0" smtClean="0"/>
              <a:t>2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en-US" sz="2400" dirty="0" smtClean="0"/>
              <a:t>trips to city, 20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en-US" sz="2400" dirty="0" smtClean="0"/>
              <a:t>in CMR</a:t>
            </a:r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Mobility – short </a:t>
            </a:r>
            <a:r>
              <a:rPr lang="en-US" sz="2400" dirty="0" smtClean="0"/>
              <a:t>trips </a:t>
            </a:r>
            <a:r>
              <a:rPr lang="en-US" sz="2400" dirty="0" smtClean="0"/>
              <a:t>(&lt;5km) </a:t>
            </a:r>
            <a:r>
              <a:rPr lang="en-US" sz="2400" dirty="0" smtClean="0"/>
              <a:t>&amp; speed (&gt;20 </a:t>
            </a:r>
            <a:r>
              <a:rPr lang="en-US" sz="2400" dirty="0" smtClean="0"/>
              <a:t>km/hr</a:t>
            </a:r>
            <a:r>
              <a:rPr lang="en-US" sz="2400" dirty="0" smtClean="0"/>
              <a:t>)</a:t>
            </a:r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Choice – </a:t>
            </a:r>
            <a:r>
              <a:rPr lang="en-US" sz="2400" dirty="0" smtClean="0"/>
              <a:t>of different </a:t>
            </a:r>
            <a:r>
              <a:rPr lang="en-US" sz="2400" dirty="0" smtClean="0"/>
              <a:t>modes for </a:t>
            </a:r>
            <a:r>
              <a:rPr lang="en-US" sz="2400" dirty="0" smtClean="0"/>
              <a:t>times/purposes</a:t>
            </a:r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Livability </a:t>
            </a:r>
            <a:r>
              <a:rPr lang="en-US" sz="2400" dirty="0" smtClean="0"/>
              <a:t>–improves livable spaces </a:t>
            </a:r>
          </a:p>
          <a:p>
            <a:pPr marL="0" lvl="1">
              <a:lnSpc>
                <a:spcPts val="4000"/>
              </a:lnSpc>
            </a:pPr>
            <a:endParaRPr lang="en-US" sz="2400" dirty="0" smtClean="0"/>
          </a:p>
          <a:p>
            <a:pPr marL="0">
              <a:lnSpc>
                <a:spcPts val="4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…a</a:t>
            </a:r>
            <a:r>
              <a:rPr lang="en-US" sz="2800" u="sng" dirty="0" smtClean="0">
                <a:solidFill>
                  <a:srgbClr val="FF0000"/>
                </a:solidFill>
              </a:rPr>
              <a:t>nd Is</a:t>
            </a:r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Efficient-lower </a:t>
            </a:r>
            <a:r>
              <a:rPr lang="en-US" sz="2400" dirty="0" smtClean="0"/>
              <a:t>cost, &lt;10% of GDP</a:t>
            </a:r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Reliable– timeliness to build a lifestyle even on PT</a:t>
            </a:r>
            <a:endParaRPr lang="en-US" sz="2400" dirty="0" smtClean="0"/>
          </a:p>
          <a:p>
            <a:pPr marL="0" lvl="1">
              <a:lnSpc>
                <a:spcPts val="4000"/>
              </a:lnSpc>
            </a:pPr>
            <a:r>
              <a:rPr lang="en-US" sz="2400" dirty="0" smtClean="0"/>
              <a:t>Tech </a:t>
            </a:r>
            <a:r>
              <a:rPr lang="en-US" sz="2400" dirty="0" smtClean="0"/>
              <a:t>Savvy – can connect to modern technology</a:t>
            </a:r>
          </a:p>
          <a:p>
            <a:pPr marL="0">
              <a:lnSpc>
                <a:spcPts val="4000"/>
              </a:lnSpc>
            </a:pPr>
            <a:endParaRPr lang="en-US" sz="2800" dirty="0"/>
          </a:p>
        </p:txBody>
      </p:sp>
      <p:pic>
        <p:nvPicPr>
          <p:cNvPr id="5" name="Picture 4" descr="Population Density  day time 201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3124200"/>
            <a:ext cx="1752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Understanding Current Issues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Ca</a:t>
            </a:r>
            <a:r>
              <a:rPr lang="en-US" sz="3200" dirty="0" smtClean="0"/>
              <a:t>ution!!: Middle </a:t>
            </a:r>
            <a:r>
              <a:rPr lang="en-US" sz="3200" dirty="0" smtClean="0"/>
              <a:t>Income Trap</a:t>
            </a:r>
            <a:endParaRPr lang="en-US" sz="3200" dirty="0"/>
          </a:p>
        </p:txBody>
      </p:sp>
      <p:pic>
        <p:nvPicPr>
          <p:cNvPr id="2050" name="Picture 2" descr="C:\Users\Dept of TLM\Downloads\econ_correlation2513_6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29400" cy="62178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Avoiding the Middle Income Trap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481328"/>
            <a:ext cx="8686800" cy="537667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triped Right Arrow 5"/>
          <p:cNvSpPr/>
          <p:nvPr/>
        </p:nvSpPr>
        <p:spPr>
          <a:xfrm rot="2838444">
            <a:off x="5035551" y="4373564"/>
            <a:ext cx="1474339" cy="1285089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 Transport Subsidy </a:t>
            </a:r>
            <a:endParaRPr lang="en-US" sz="1200" dirty="0"/>
          </a:p>
        </p:txBody>
      </p:sp>
      <p:sp>
        <p:nvSpPr>
          <p:cNvPr id="8" name="Striped Right Arrow 7"/>
          <p:cNvSpPr/>
          <p:nvPr/>
        </p:nvSpPr>
        <p:spPr>
          <a:xfrm rot="8135488" flipV="1">
            <a:off x="2576802" y="4400369"/>
            <a:ext cx="1398627" cy="141030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Highway Building  </a:t>
            </a:r>
            <a:endParaRPr lang="en-US" sz="1200" dirty="0"/>
          </a:p>
        </p:txBody>
      </p:sp>
      <p:sp>
        <p:nvSpPr>
          <p:cNvPr id="9" name="Striped Right Arrow 8"/>
          <p:cNvSpPr/>
          <p:nvPr/>
        </p:nvSpPr>
        <p:spPr>
          <a:xfrm rot="8247498" flipV="1">
            <a:off x="4828420" y="1904421"/>
            <a:ext cx="1674321" cy="141030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Vehicle Ownership Taxes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3810000" y="3505200"/>
            <a:ext cx="1676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Transport Policy</a:t>
            </a:r>
            <a:endParaRPr lang="en-US" sz="1600" dirty="0"/>
          </a:p>
        </p:txBody>
      </p:sp>
      <p:sp>
        <p:nvSpPr>
          <p:cNvPr id="11" name="Striped Right Arrow 10"/>
          <p:cNvSpPr/>
          <p:nvPr/>
        </p:nvSpPr>
        <p:spPr>
          <a:xfrm rot="2948880">
            <a:off x="2728845" y="2200867"/>
            <a:ext cx="1571433" cy="1285089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  Investment </a:t>
            </a:r>
            <a:endParaRPr lang="en-US" sz="1200" dirty="0"/>
          </a:p>
        </p:txBody>
      </p:sp>
      <p:sp>
        <p:nvSpPr>
          <p:cNvPr id="12" name="Striped Right Arrow 11"/>
          <p:cNvSpPr/>
          <p:nvPr/>
        </p:nvSpPr>
        <p:spPr>
          <a:xfrm rot="2838444">
            <a:off x="4853668" y="4364672"/>
            <a:ext cx="1657491" cy="128508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 Transport INVESTMENT </a:t>
            </a:r>
            <a:endParaRPr lang="en-US" sz="1200" dirty="0"/>
          </a:p>
        </p:txBody>
      </p:sp>
      <p:sp>
        <p:nvSpPr>
          <p:cNvPr id="14" name="Striped Right Arrow 13"/>
          <p:cNvSpPr/>
          <p:nvPr/>
        </p:nvSpPr>
        <p:spPr>
          <a:xfrm rot="2948880">
            <a:off x="2728849" y="2200867"/>
            <a:ext cx="1571433" cy="128508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 &amp; Private  </a:t>
            </a:r>
            <a:r>
              <a:rPr lang="en-US" sz="1200" dirty="0" smtClean="0"/>
              <a:t>Investment </a:t>
            </a:r>
            <a:endParaRPr lang="en-US" sz="1200" dirty="0"/>
          </a:p>
        </p:txBody>
      </p:sp>
      <p:sp>
        <p:nvSpPr>
          <p:cNvPr id="15" name="Striped Right Arrow 14"/>
          <p:cNvSpPr/>
          <p:nvPr/>
        </p:nvSpPr>
        <p:spPr>
          <a:xfrm rot="8135488" flipV="1">
            <a:off x="2579698" y="4478944"/>
            <a:ext cx="1398627" cy="1410305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Highway Building  </a:t>
            </a:r>
            <a:endParaRPr lang="en-US" sz="1200" dirty="0"/>
          </a:p>
        </p:txBody>
      </p:sp>
      <p:sp>
        <p:nvSpPr>
          <p:cNvPr id="16" name="Striped Right Arrow 15"/>
          <p:cNvSpPr/>
          <p:nvPr/>
        </p:nvSpPr>
        <p:spPr>
          <a:xfrm rot="8247498" flipV="1">
            <a:off x="4828419" y="1904420"/>
            <a:ext cx="1674321" cy="1410305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Electronic  Road Pricing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advTm="141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Urgent Steps </a:t>
            </a:r>
            <a:r>
              <a:rPr lang="en-US" sz="3200" dirty="0" err="1" smtClean="0"/>
              <a:t>Govt</a:t>
            </a:r>
            <a:r>
              <a:rPr lang="en-US" sz="3200" dirty="0" smtClean="0"/>
              <a:t> should take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st Per KM Mass Transit Systems"/>
          <p:cNvPicPr>
            <a:picLocks noChangeAspect="1" noChangeArrowheads="1"/>
          </p:cNvPicPr>
          <p:nvPr/>
        </p:nvPicPr>
        <p:blipFill>
          <a:blip r:embed="rId4" cstate="print"/>
          <a:srcRect t="3951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76400" y="1676400"/>
            <a:ext cx="17526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5257800" y="2514600"/>
            <a:ext cx="16764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227" name="Picture 3" descr="C:\Users\Dept of TLM\Downloads\images (18).jpg"/>
          <p:cNvPicPr>
            <a:picLocks noChangeAspect="1" noChangeArrowheads="1"/>
          </p:cNvPicPr>
          <p:nvPr/>
        </p:nvPicPr>
        <p:blipFill>
          <a:blip r:embed="rId5" cstate="print"/>
          <a:srcRect l="26783"/>
          <a:stretch>
            <a:fillRect/>
          </a:stretch>
        </p:blipFill>
        <p:spPr bwMode="auto">
          <a:xfrm>
            <a:off x="7435525" y="0"/>
            <a:ext cx="1710340" cy="1554480"/>
          </a:xfrm>
          <a:prstGeom prst="rect">
            <a:avLst/>
          </a:prstGeom>
          <a:noFill/>
        </p:spPr>
      </p:pic>
      <p:pic>
        <p:nvPicPr>
          <p:cNvPr id="180226" name="Picture 2" descr="C:\Users\Dept of TLM\Downloads\images (17).jpg"/>
          <p:cNvPicPr>
            <a:picLocks noChangeAspect="1" noChangeArrowheads="1"/>
          </p:cNvPicPr>
          <p:nvPr/>
        </p:nvPicPr>
        <p:blipFill>
          <a:blip r:embed="rId6" cstate="print"/>
          <a:srcRect r="20846"/>
          <a:stretch>
            <a:fillRect/>
          </a:stretch>
        </p:blipFill>
        <p:spPr bwMode="auto">
          <a:xfrm>
            <a:off x="5564465" y="0"/>
            <a:ext cx="1981200" cy="1554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0229" name="Picture 5" descr="C:\Users\Dept of TLM\Downloads\images (1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40265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61B8C84-0D33-4BB2-A56E-250B148000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0228" name="Picture 4" descr="C:\Users\Dept of TLM\Downloads\download (6).jpg"/>
          <p:cNvPicPr>
            <a:picLocks noChangeAspect="1" noChangeArrowheads="1"/>
          </p:cNvPicPr>
          <p:nvPr/>
        </p:nvPicPr>
        <p:blipFill>
          <a:blip r:embed="rId8" cstate="print"/>
          <a:srcRect l="3672"/>
          <a:stretch>
            <a:fillRect/>
          </a:stretch>
        </p:blipFill>
        <p:spPr bwMode="auto">
          <a:xfrm>
            <a:off x="1812756" y="0"/>
            <a:ext cx="1999109" cy="1554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2362200" y="4038600"/>
            <a:ext cx="1905000" cy="685800"/>
          </a:xfrm>
          <a:prstGeom prst="rect">
            <a:avLst/>
          </a:prstGeom>
          <a:solidFill>
            <a:srgbClr val="FF9999">
              <a:alpha val="69804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AU" sz="1400" dirty="0" smtClean="0">
                <a:solidFill>
                  <a:schemeClr val="bg1"/>
                </a:solidFill>
                <a:latin typeface="Arial Black" pitchFamily="34" charset="0"/>
              </a:rPr>
              <a:t>Monorail</a:t>
            </a:r>
            <a:endParaRPr lang="en-A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86724" name="Picture 4" descr="http://www.weekendnotes.com/im/006/02/sydney-monorail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5665" y="0"/>
            <a:ext cx="1968519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676400" y="5638800"/>
            <a:ext cx="9144000" cy="4572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1"/>
          </a:gradFill>
          <a:effectLst>
            <a:softEdge rad="317500"/>
          </a:effectLst>
          <a:scene3d>
            <a:camera prst="obliqueBottomLeft"/>
            <a:lightRig rig="threePt" dir="t"/>
          </a:scene3d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cap="small" dirty="0" smtClean="0">
                <a:solidFill>
                  <a:srgbClr val="FF0000"/>
                </a:solidFill>
              </a:rPr>
              <a:t>Modern </a:t>
            </a:r>
            <a:r>
              <a:rPr lang="en-US" sz="2400" b="1" cap="small" dirty="0" smtClean="0">
                <a:solidFill>
                  <a:srgbClr val="FF0000"/>
                </a:solidFill>
              </a:rPr>
              <a:t>Modes of Urban </a:t>
            </a:r>
            <a:r>
              <a:rPr lang="en-US" sz="2400" b="1" cap="small" dirty="0" smtClean="0">
                <a:solidFill>
                  <a:srgbClr val="FF0000"/>
                </a:solidFill>
              </a:rPr>
              <a:t>Transport </a:t>
            </a:r>
            <a:r>
              <a:rPr lang="en-US" sz="2400" b="1" cap="small" dirty="0" smtClean="0">
                <a:solidFill>
                  <a:srgbClr val="FF0000"/>
                </a:solidFill>
              </a:rPr>
              <a:t> </a:t>
            </a:r>
            <a:endParaRPr lang="en-US" sz="2400" b="1" cap="small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4724400"/>
            <a:ext cx="1828800" cy="68580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1"/>
                </a:solidFill>
                <a:latin typeface="Arial Black" pitchFamily="34" charset="0"/>
              </a:rPr>
              <a:t>Suburban Rail</a:t>
            </a:r>
            <a:endParaRPr lang="en-A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4038600"/>
            <a:ext cx="304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0" y="5562600"/>
            <a:ext cx="1219200" cy="457200"/>
          </a:xfrm>
          <a:prstGeom prst="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BRT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819400" y="4572000"/>
            <a:ext cx="408432" cy="15118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Galle  Rd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048000" y="4572000"/>
            <a:ext cx="408432" cy="15118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Kandy  Rd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286000" y="4572000"/>
            <a:ext cx="408432" cy="15118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Negombo Rd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304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itchFamily="34" charset="0"/>
              </a:rPr>
              <a:t>Trams</a:t>
            </a:r>
            <a:endParaRPr lang="en-US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1905000" y="2514600"/>
            <a:ext cx="1295400" cy="612648"/>
          </a:xfrm>
          <a:prstGeom prst="wedgeRectCallout">
            <a:avLst>
              <a:gd name="adj1" fmla="val -42248"/>
              <a:gd name="adj2" fmla="val 222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Elevated Highways</a:t>
            </a:r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14600" y="4572000"/>
            <a:ext cx="408432" cy="15118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Parliament Rd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63255" y="658100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(1 lane/track)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6096000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2015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6096000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2035</a:t>
            </a:r>
            <a:endParaRPr lang="en-US" sz="1400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8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25 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22222E-6 L 0.13334 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1.85185E-6 L 0.13611 0.00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1.85185E-6 L 0.14445 0.00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  <p:bldP spid="15" grpId="0" animBg="1"/>
      <p:bldP spid="15" grpId="1" animBg="1"/>
      <p:bldP spid="24" grpId="0" animBg="1"/>
      <p:bldP spid="11" grpId="0" animBg="1"/>
      <p:bldP spid="11" grpId="1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 Bus System Modernization </a:t>
            </a:r>
            <a:endParaRPr lang="en-US" sz="3200" dirty="0"/>
          </a:p>
        </p:txBody>
      </p:sp>
      <p:pic>
        <p:nvPicPr>
          <p:cNvPr id="221186" name="Picture 2" descr="C:\Users\Dept of TLM\Downloads\download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945" y="0"/>
            <a:ext cx="3036055" cy="1981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Chaotic Now!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Reform in Bus Oper</a:t>
            </a:r>
            <a:r>
              <a:rPr lang="en-US" sz="2400" dirty="0" smtClean="0">
                <a:solidFill>
                  <a:schemeClr val="bg2"/>
                </a:solidFill>
              </a:rPr>
              <a:t>ati</a:t>
            </a:r>
            <a:r>
              <a:rPr lang="en-US" sz="2400" dirty="0" smtClean="0">
                <a:solidFill>
                  <a:schemeClr val="bg1"/>
                </a:solidFill>
              </a:rPr>
              <a:t>ons</a:t>
            </a:r>
            <a:r>
              <a:rPr lang="en-US" sz="2400" dirty="0" smtClean="0"/>
              <a:t>  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Not Modern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Introduction of Modern </a:t>
            </a:r>
            <a:r>
              <a:rPr lang="en-US" sz="2400" dirty="0" smtClean="0"/>
              <a:t>Buses</a:t>
            </a:r>
            <a:endParaRPr lang="en-US" sz="2400" dirty="0" smtClean="0"/>
          </a:p>
          <a:p>
            <a:pPr>
              <a:lnSpc>
                <a:spcPct val="170000"/>
              </a:lnSpc>
            </a:pPr>
            <a:r>
              <a:rPr lang="en-US" sz="2400" dirty="0" smtClean="0"/>
              <a:t>Compensate removal of extra buses (3,500)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Delays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New routes &amp; </a:t>
            </a:r>
            <a:r>
              <a:rPr lang="en-US" sz="2400" dirty="0" smtClean="0"/>
              <a:t>schedules</a:t>
            </a:r>
          </a:p>
          <a:p>
            <a:r>
              <a:rPr lang="en-US" sz="2400" dirty="0" smtClean="0"/>
              <a:t>Modern </a:t>
            </a:r>
            <a:r>
              <a:rPr lang="en-US" sz="2400" dirty="0" smtClean="0"/>
              <a:t>Passenger Conveniences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Introduction of IT systems (fare collection, passenger information, </a:t>
            </a:r>
            <a:r>
              <a:rPr lang="en-US" sz="2400" dirty="0" smtClean="0"/>
              <a:t>bookings) </a:t>
            </a:r>
            <a:endParaRPr lang="en-US" sz="2400" dirty="0" smtClean="0"/>
          </a:p>
          <a:p>
            <a:r>
              <a:rPr lang="en-US" sz="2400" dirty="0" smtClean="0"/>
              <a:t>Speed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Increase ‘non corridor’ D2D bus </a:t>
            </a:r>
            <a:r>
              <a:rPr lang="en-US" sz="2400" dirty="0" smtClean="0"/>
              <a:t>speed.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21187" name="Picture 3" descr="C:\Users\Dept of TLM\Downloads\download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84648"/>
            <a:ext cx="2514600" cy="167335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838200" y="5638800"/>
            <a:ext cx="579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Cost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Rs 173 </a:t>
            </a:r>
            <a:r>
              <a:rPr lang="en-US" sz="2400" dirty="0" err="1" smtClean="0"/>
              <a:t>bn</a:t>
            </a:r>
            <a:r>
              <a:rPr lang="en-US" sz="2400" dirty="0" smtClean="0"/>
              <a:t> (over 5 years)</a:t>
            </a:r>
          </a:p>
          <a:p>
            <a:pPr lvl="1"/>
            <a:r>
              <a:rPr lang="en-US" sz="2400" b="1" dirty="0" smtClean="0"/>
              <a:t>EIRR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86% !!!!</a:t>
            </a:r>
            <a:endParaRPr lang="en-US" sz="2400" b="1" dirty="0" smtClean="0"/>
          </a:p>
        </p:txBody>
      </p:sp>
    </p:spTree>
  </p:cSld>
  <p:clrMapOvr>
    <a:masterClrMapping/>
  </p:clrMapOvr>
  <p:transition advTm="1001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Corridor Improvements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038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BRT</a:t>
            </a:r>
          </a:p>
          <a:p>
            <a:pPr lvl="1"/>
            <a:r>
              <a:rPr lang="en-US" dirty="0" smtClean="0"/>
              <a:t>Galle Road (Moratuwa</a:t>
            </a:r>
          </a:p>
          <a:p>
            <a:pPr lvl="1"/>
            <a:r>
              <a:rPr lang="en-US" dirty="0" smtClean="0"/>
              <a:t> Kandy Road (stage-wise)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Express Bus</a:t>
            </a:r>
          </a:p>
          <a:p>
            <a:pPr lvl="1"/>
            <a:r>
              <a:rPr lang="en-US" dirty="0" smtClean="0"/>
              <a:t>OCH (E2)</a:t>
            </a:r>
            <a:endParaRPr lang="en-US" dirty="0" smtClean="0"/>
          </a:p>
          <a:p>
            <a:pPr lvl="1"/>
            <a:r>
              <a:rPr lang="en-US" dirty="0" smtClean="0"/>
              <a:t>CKE (E3)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4235301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Bus Priority (major)</a:t>
            </a:r>
          </a:p>
          <a:p>
            <a:pPr lvl="1"/>
            <a:r>
              <a:rPr lang="en-US" dirty="0" smtClean="0"/>
              <a:t>Parliament Road (Battaramulla)</a:t>
            </a:r>
          </a:p>
          <a:p>
            <a:pPr lvl="1"/>
            <a:r>
              <a:rPr lang="en-US" dirty="0" smtClean="0"/>
              <a:t>High Level Road (Maharagama)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Bus Priority/BHLS (minor)</a:t>
            </a:r>
          </a:p>
          <a:p>
            <a:pPr lvl="1"/>
            <a:r>
              <a:rPr lang="en-US" dirty="0" smtClean="0"/>
              <a:t>Low Level Road</a:t>
            </a:r>
          </a:p>
          <a:p>
            <a:pPr lvl="1"/>
            <a:r>
              <a:rPr lang="en-US" dirty="0" smtClean="0"/>
              <a:t>Horana Road </a:t>
            </a:r>
          </a:p>
          <a:p>
            <a:pPr lvl="1"/>
            <a:r>
              <a:rPr lang="en-US" dirty="0" smtClean="0"/>
              <a:t>Negombo Road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24447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17B74F0-7B96-47E1-BC36-C9B86FC714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4|25.1|18.3|7.8|15.9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2|17.4|16.4|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704</Words>
  <Application>Microsoft Office PowerPoint</Application>
  <PresentationFormat>On-screen Show (4:3)</PresentationFormat>
  <Paragraphs>168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“CREATING A WORLD CLASS TRANSPORTATION SYSTEM IN COLOMBO”</vt:lpstr>
      <vt:lpstr>Transport Challenges for Colombo</vt:lpstr>
      <vt:lpstr>Understanding Current Issues </vt:lpstr>
      <vt:lpstr>Caution!!: Middle Income Trap</vt:lpstr>
      <vt:lpstr>Avoiding the Middle Income Trap</vt:lpstr>
      <vt:lpstr>Urgent Steps Govt should take</vt:lpstr>
      <vt:lpstr>Slide 7</vt:lpstr>
      <vt:lpstr> Bus System Modernization </vt:lpstr>
      <vt:lpstr>Corridor Improvements</vt:lpstr>
      <vt:lpstr>Slide 10</vt:lpstr>
      <vt:lpstr>Railway</vt:lpstr>
      <vt:lpstr>Elevated Rail: Monorail/LRT</vt:lpstr>
      <vt:lpstr> Proposal for Roads</vt:lpstr>
      <vt:lpstr>Other Supporting Transport Demand Management (TDM)Projects</vt:lpstr>
      <vt:lpstr>Financing for Urban Transport Investment Cost (20 years)</vt:lpstr>
      <vt:lpstr>Closing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“CREATING A WORLD CLASS TRANSPORTATION SYSTEM IN COLOMBO”</dc:title>
  <dc:creator>Dept of TLM</dc:creator>
  <cp:lastModifiedBy>Dept of TLM</cp:lastModifiedBy>
  <cp:revision>8</cp:revision>
  <dcterms:created xsi:type="dcterms:W3CDTF">2015-10-29T16:38:58Z</dcterms:created>
  <dcterms:modified xsi:type="dcterms:W3CDTF">2015-11-01T16:30:43Z</dcterms:modified>
</cp:coreProperties>
</file>